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276" r:id="rId3"/>
    <p:sldId id="362" r:id="rId4"/>
    <p:sldId id="378" r:id="rId5"/>
    <p:sldId id="278" r:id="rId6"/>
    <p:sldId id="279" r:id="rId7"/>
    <p:sldId id="363" r:id="rId8"/>
    <p:sldId id="377" r:id="rId9"/>
    <p:sldId id="308" r:id="rId10"/>
    <p:sldId id="368" r:id="rId11"/>
    <p:sldId id="374" r:id="rId12"/>
    <p:sldId id="310" r:id="rId13"/>
    <p:sldId id="280" r:id="rId14"/>
    <p:sldId id="292" r:id="rId15"/>
    <p:sldId id="294" r:id="rId16"/>
    <p:sldId id="293" r:id="rId17"/>
    <p:sldId id="302" r:id="rId18"/>
    <p:sldId id="291" r:id="rId19"/>
    <p:sldId id="303" r:id="rId20"/>
    <p:sldId id="304" r:id="rId21"/>
    <p:sldId id="306" r:id="rId22"/>
    <p:sldId id="305" r:id="rId23"/>
    <p:sldId id="307" r:id="rId24"/>
    <p:sldId id="370" r:id="rId25"/>
    <p:sldId id="371" r:id="rId26"/>
    <p:sldId id="372" r:id="rId27"/>
    <p:sldId id="373" r:id="rId28"/>
    <p:sldId id="375" r:id="rId29"/>
    <p:sldId id="287" r:id="rId30"/>
    <p:sldId id="379"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varScale="1">
        <p:scale>
          <a:sx n="84" d="100"/>
          <a:sy n="84" d="100"/>
        </p:scale>
        <p:origin x="76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11/5/2025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10</a:t>
            </a:fld>
            <a:endParaRPr lang="en-US"/>
          </a:p>
        </p:txBody>
      </p:sp>
    </p:spTree>
    <p:extLst>
      <p:ext uri="{BB962C8B-B14F-4D97-AF65-F5344CB8AC3E}">
        <p14:creationId xmlns:p14="http://schemas.microsoft.com/office/powerpoint/2010/main" val="2440099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11/5/2025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152F4B3-03F5-DA46-87AB-26E743F8797D}"/>
              </a:ext>
            </a:extLst>
          </p:cNvPr>
          <p:cNvSpPr txBox="1"/>
          <p:nvPr userDrawn="1"/>
        </p:nvSpPr>
        <p:spPr>
          <a:xfrm>
            <a:off x="9976111" y="6488458"/>
            <a:ext cx="2472744"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11/5/2025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11/5/2025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11/5/2025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11/5/2025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11/5/2025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11/5/2025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11/5/2025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11/5/2025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11/5/2025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11/5/2025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11/5/2025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4.emf"/></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23.emf"/></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14.emf"/><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14.emf"/><Relationship Id="rId1" Type="http://schemas.openxmlformats.org/officeDocument/2006/relationships/slideLayout" Target="../slideLayouts/slideLayout7.xml"/><Relationship Id="rId5" Type="http://schemas.openxmlformats.org/officeDocument/2006/relationships/image" Target="../media/image39.emf"/><Relationship Id="rId4" Type="http://schemas.openxmlformats.org/officeDocument/2006/relationships/image" Target="../media/image38.emf"/></Relationships>
</file>

<file path=ppt/slides/_rels/slide2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14.emf"/><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7.emf"/></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4.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 Id="rId5" Type="http://schemas.openxmlformats.org/officeDocument/2006/relationships/image" Target="../media/image12.emf"/><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90144" y="177369"/>
            <a:ext cx="11350752" cy="1446550"/>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Too much sugar over a period of time can be bad for your health and teeth!</a:t>
            </a:r>
          </a:p>
        </p:txBody>
      </p:sp>
      <p:sp>
        <p:nvSpPr>
          <p:cNvPr id="17" name="TextBox 16">
            <a:extLst>
              <a:ext uri="{FF2B5EF4-FFF2-40B4-BE49-F238E27FC236}">
                <a16:creationId xmlns:a16="http://schemas.microsoft.com/office/drawing/2014/main" id="{0B33B788-C6E3-A742-86B0-15316E03F231}"/>
              </a:ext>
            </a:extLst>
          </p:cNvPr>
          <p:cNvSpPr txBox="1"/>
          <p:nvPr/>
        </p:nvSpPr>
        <p:spPr>
          <a:xfrm>
            <a:off x="390144" y="2335896"/>
            <a:ext cx="8544306" cy="3539430"/>
          </a:xfrm>
          <a:prstGeom prst="rect">
            <a:avLst/>
          </a:prstGeom>
          <a:noFill/>
        </p:spPr>
        <p:txBody>
          <a:bodyPr wrap="square" rtlCol="0">
            <a:spAutoFit/>
          </a:bodyPr>
          <a:lstStyle/>
          <a:p>
            <a:pPr fontAlgn="base"/>
            <a:r>
              <a:rPr lang="en-AU" sz="3200" dirty="0">
                <a:latin typeface="+mj-lt"/>
              </a:rPr>
              <a:t>After you eat, bacteria love to feed off the sugar on your teeth. The bacteria break it down into acids that eat away tooth enamel (the protective part of your tooth), causing holes called cavities.</a:t>
            </a:r>
          </a:p>
          <a:p>
            <a:pPr fontAlgn="base"/>
            <a:endParaRPr lang="en-AU" sz="3200" dirty="0">
              <a:latin typeface="+mj-lt"/>
            </a:endParaRPr>
          </a:p>
          <a:p>
            <a:pPr fontAlgn="base"/>
            <a:r>
              <a:rPr lang="en-AU" sz="3200" dirty="0">
                <a:latin typeface="+mj-lt"/>
              </a:rPr>
              <a:t>Therefore the more sugar you eat, the more the bacteria will be breaking down your teeth! </a:t>
            </a:r>
          </a:p>
        </p:txBody>
      </p:sp>
      <p:pic>
        <p:nvPicPr>
          <p:cNvPr id="2" name="Picture 1">
            <a:extLst>
              <a:ext uri="{FF2B5EF4-FFF2-40B4-BE49-F238E27FC236}">
                <a16:creationId xmlns:a16="http://schemas.microsoft.com/office/drawing/2014/main" id="{5650616B-B83C-574F-8896-960F87E4FE5C}"/>
              </a:ext>
            </a:extLst>
          </p:cNvPr>
          <p:cNvPicPr>
            <a:picLocks noChangeAspect="1"/>
          </p:cNvPicPr>
          <p:nvPr/>
        </p:nvPicPr>
        <p:blipFill>
          <a:blip r:embed="rId3"/>
          <a:stretch>
            <a:fillRect/>
          </a:stretch>
        </p:blipFill>
        <p:spPr>
          <a:xfrm>
            <a:off x="8934450" y="3026209"/>
            <a:ext cx="2806446" cy="2158805"/>
          </a:xfrm>
          <a:prstGeom prst="rect">
            <a:avLst/>
          </a:prstGeom>
        </p:spPr>
      </p:pic>
      <p:sp>
        <p:nvSpPr>
          <p:cNvPr id="5" name="TextBox 4">
            <a:extLst>
              <a:ext uri="{FF2B5EF4-FFF2-40B4-BE49-F238E27FC236}">
                <a16:creationId xmlns:a16="http://schemas.microsoft.com/office/drawing/2014/main" id="{2807188B-7FBB-ED4F-9ADB-BBCB480E092A}"/>
              </a:ext>
            </a:extLst>
          </p:cNvPr>
          <p:cNvSpPr txBox="1"/>
          <p:nvPr/>
        </p:nvSpPr>
        <p:spPr>
          <a:xfrm>
            <a:off x="0" y="6324703"/>
            <a:ext cx="12192000" cy="523220"/>
          </a:xfrm>
          <a:prstGeom prst="rect">
            <a:avLst/>
          </a:prstGeom>
          <a:noFill/>
        </p:spPr>
        <p:txBody>
          <a:bodyPr wrap="square" rtlCol="0">
            <a:spAutoFit/>
          </a:bodyPr>
          <a:lstStyle/>
          <a:p>
            <a:pPr algn="ctr"/>
            <a:r>
              <a:rPr lang="en-GB" sz="2800" b="1" dirty="0">
                <a:latin typeface="+mj-lt"/>
              </a:rPr>
              <a:t>So how can we check how much sugar is in food and drink?</a:t>
            </a:r>
          </a:p>
        </p:txBody>
      </p:sp>
    </p:spTree>
    <p:extLst>
      <p:ext uri="{BB962C8B-B14F-4D97-AF65-F5344CB8AC3E}">
        <p14:creationId xmlns:p14="http://schemas.microsoft.com/office/powerpoint/2010/main" val="39535419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18457" y="520838"/>
            <a:ext cx="6958884" cy="2062103"/>
          </a:xfrm>
          <a:prstGeom prst="rect">
            <a:avLst/>
          </a:prstGeom>
          <a:noFill/>
        </p:spPr>
        <p:txBody>
          <a:bodyPr wrap="square" rtlCol="0">
            <a:spAutoFit/>
          </a:bodyPr>
          <a:lstStyle/>
          <a:p>
            <a:r>
              <a:rPr lang="en-GB" sz="3200" dirty="0">
                <a:latin typeface="+mj-lt"/>
              </a:rPr>
              <a:t>Hey! I’m a sugar detective. I can detect how much sugar is in the food and drink we eat.  Would you like to be a Sugar Detective too? </a:t>
            </a:r>
          </a:p>
        </p:txBody>
      </p:sp>
      <p:pic>
        <p:nvPicPr>
          <p:cNvPr id="4" name="Picture 3">
            <a:extLst>
              <a:ext uri="{FF2B5EF4-FFF2-40B4-BE49-F238E27FC236}">
                <a16:creationId xmlns:a16="http://schemas.microsoft.com/office/drawing/2014/main" id="{506A410A-98E6-1E42-8646-C090A22727A7}"/>
              </a:ext>
            </a:extLst>
          </p:cNvPr>
          <p:cNvPicPr>
            <a:picLocks noChangeAspect="1"/>
          </p:cNvPicPr>
          <p:nvPr/>
        </p:nvPicPr>
        <p:blipFill>
          <a:blip r:embed="rId2"/>
          <a:stretch>
            <a:fillRect/>
          </a:stretch>
        </p:blipFill>
        <p:spPr>
          <a:xfrm>
            <a:off x="569659" y="520838"/>
            <a:ext cx="2205204" cy="1824996"/>
          </a:xfrm>
          <a:prstGeom prst="rect">
            <a:avLst/>
          </a:prstGeom>
        </p:spPr>
      </p:pic>
      <p:pic>
        <p:nvPicPr>
          <p:cNvPr id="5" name="Picture 4">
            <a:extLst>
              <a:ext uri="{FF2B5EF4-FFF2-40B4-BE49-F238E27FC236}">
                <a16:creationId xmlns:a16="http://schemas.microsoft.com/office/drawing/2014/main" id="{E9591A0B-62BB-A24D-BD5B-2A57F64F3C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72495" y="2975020"/>
            <a:ext cx="3119506" cy="3882980"/>
          </a:xfrm>
          <a:prstGeom prst="rect">
            <a:avLst/>
          </a:prstGeom>
        </p:spPr>
      </p:pic>
      <p:sp>
        <p:nvSpPr>
          <p:cNvPr id="6" name="TextBox 5">
            <a:extLst>
              <a:ext uri="{FF2B5EF4-FFF2-40B4-BE49-F238E27FC236}">
                <a16:creationId xmlns:a16="http://schemas.microsoft.com/office/drawing/2014/main" id="{2EE3A0B7-2B91-834E-817D-1E4A82FFE6E9}"/>
              </a:ext>
            </a:extLst>
          </p:cNvPr>
          <p:cNvSpPr txBox="1"/>
          <p:nvPr/>
        </p:nvSpPr>
        <p:spPr>
          <a:xfrm>
            <a:off x="3318457" y="3916565"/>
            <a:ext cx="5553207" cy="1569660"/>
          </a:xfrm>
          <a:prstGeom prst="rect">
            <a:avLst/>
          </a:prstGeom>
          <a:noFill/>
        </p:spPr>
        <p:txBody>
          <a:bodyPr wrap="square" rtlCol="0">
            <a:spAutoFit/>
          </a:bodyPr>
          <a:lstStyle/>
          <a:p>
            <a:r>
              <a:rPr lang="en-GB" sz="3200" dirty="0">
                <a:latin typeface="+mj-lt"/>
              </a:rPr>
              <a:t>Follow the next few slides to find out how and why it’s important to be aware of sugar in our food. </a:t>
            </a:r>
          </a:p>
        </p:txBody>
      </p:sp>
    </p:spTree>
    <p:extLst>
      <p:ext uri="{BB962C8B-B14F-4D97-AF65-F5344CB8AC3E}">
        <p14:creationId xmlns:p14="http://schemas.microsoft.com/office/powerpoint/2010/main" val="4861060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0"/>
            <a:ext cx="12039600" cy="1200329"/>
          </a:xfrm>
          <a:prstGeom prst="rect">
            <a:avLst/>
          </a:prstGeom>
          <a:noFill/>
        </p:spPr>
        <p:txBody>
          <a:bodyPr wrap="square" rtlCol="0">
            <a:spAutoFit/>
          </a:bodyPr>
          <a:lstStyle/>
          <a:p>
            <a:r>
              <a:rPr lang="en-GB" sz="3600" dirty="0">
                <a:solidFill>
                  <a:srgbClr val="000000"/>
                </a:solidFill>
                <a:latin typeface="+mj-lt"/>
              </a:rPr>
              <a:t>So how do Sugar Detectives find out how much sugar food or drink has? </a:t>
            </a:r>
          </a:p>
        </p:txBody>
      </p:sp>
      <p:pic>
        <p:nvPicPr>
          <p:cNvPr id="5"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6188" y="2459562"/>
            <a:ext cx="2774165" cy="3596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a:cxnSpLocks/>
          </p:cNvCxnSpPr>
          <p:nvPr/>
        </p:nvCxnSpPr>
        <p:spPr>
          <a:xfrm flipH="1">
            <a:off x="1817493" y="5238495"/>
            <a:ext cx="2925720" cy="32995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extLst>
              <p:ext uri="{D42A27DB-BD31-4B8C-83A1-F6EECF244321}">
                <p14:modId xmlns:p14="http://schemas.microsoft.com/office/powerpoint/2010/main" val="2729798065"/>
              </p:ext>
            </p:extLst>
          </p:nvPr>
        </p:nvGraphicFramePr>
        <p:xfrm>
          <a:off x="4117448" y="2886380"/>
          <a:ext cx="5206856" cy="3383280"/>
        </p:xfrm>
        <a:graphic>
          <a:graphicData uri="http://schemas.openxmlformats.org/drawingml/2006/table">
            <a:tbl>
              <a:tblPr>
                <a:tableStyleId>{3C2FFA5D-87B4-456A-9821-1D502468CF0F}</a:tableStyleId>
              </a:tblPr>
              <a:tblGrid>
                <a:gridCol w="5206856">
                  <a:extLst>
                    <a:ext uri="{9D8B030D-6E8A-4147-A177-3AD203B41FA5}">
                      <a16:colId xmlns:a16="http://schemas.microsoft.com/office/drawing/2014/main" val="20000"/>
                    </a:ext>
                  </a:extLst>
                </a:gridCol>
              </a:tblGrid>
              <a:tr h="2182740">
                <a:tc>
                  <a:txBody>
                    <a:bodyPr/>
                    <a:lstStyle/>
                    <a:p>
                      <a:r>
                        <a:rPr lang="en-GB" sz="2400" dirty="0">
                          <a:effectLst/>
                        </a:rPr>
                        <a:t>Find the word ‘sugars’ and it will tell you how much sugar is in your food and drink. </a:t>
                      </a:r>
                    </a:p>
                    <a:p>
                      <a:r>
                        <a:rPr lang="en-GB" sz="2400" dirty="0">
                          <a:effectLst/>
                        </a:rPr>
                        <a:t>Watch out! It is quite small which allows the sneaky sugars to sneak in.</a:t>
                      </a:r>
                    </a:p>
                    <a:p>
                      <a:endParaRPr lang="en-GB" sz="2400" dirty="0">
                        <a:effectLst/>
                      </a:endParaRPr>
                    </a:p>
                    <a:p>
                      <a:r>
                        <a:rPr lang="en-GB" sz="2400" dirty="0">
                          <a:effectLst/>
                        </a:rPr>
                        <a:t>Dividing the total by four will tell you how many teaspoons of sugar are there. So learn your 4 x timetable to help.   </a:t>
                      </a:r>
                    </a:p>
                  </a:txBody>
                  <a:tcPr anchor="ctr"/>
                </a:tc>
                <a:extLst>
                  <a:ext uri="{0D108BD9-81ED-4DB2-BD59-A6C34878D82A}">
                    <a16:rowId xmlns:a16="http://schemas.microsoft.com/office/drawing/2014/main" val="10000"/>
                  </a:ext>
                </a:extLst>
              </a:tr>
            </a:tbl>
          </a:graphicData>
        </a:graphic>
      </p:graphicFrame>
      <p:sp>
        <p:nvSpPr>
          <p:cNvPr id="4" name="Rectangle 3"/>
          <p:cNvSpPr/>
          <p:nvPr/>
        </p:nvSpPr>
        <p:spPr>
          <a:xfrm>
            <a:off x="3263391" y="1228861"/>
            <a:ext cx="5817618" cy="1107996"/>
          </a:xfrm>
          <a:prstGeom prst="rect">
            <a:avLst/>
          </a:prstGeom>
        </p:spPr>
        <p:txBody>
          <a:bodyPr wrap="none">
            <a:spAutoFit/>
          </a:bodyPr>
          <a:lstStyle/>
          <a:p>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Check the label!</a:t>
            </a:r>
          </a:p>
        </p:txBody>
      </p:sp>
      <p:pic>
        <p:nvPicPr>
          <p:cNvPr id="11" name="Picture 10">
            <a:extLst>
              <a:ext uri="{FF2B5EF4-FFF2-40B4-BE49-F238E27FC236}">
                <a16:creationId xmlns:a16="http://schemas.microsoft.com/office/drawing/2014/main" id="{307813DD-B711-934E-8597-AE7C9E045806}"/>
              </a:ext>
            </a:extLst>
          </p:cNvPr>
          <p:cNvPicPr>
            <a:picLocks noChangeAspect="1"/>
          </p:cNvPicPr>
          <p:nvPr/>
        </p:nvPicPr>
        <p:blipFill>
          <a:blip r:embed="rId3"/>
          <a:stretch>
            <a:fillRect/>
          </a:stretch>
        </p:blipFill>
        <p:spPr>
          <a:xfrm>
            <a:off x="9759682" y="2788187"/>
            <a:ext cx="2310506" cy="4069813"/>
          </a:xfrm>
          <a:prstGeom prst="rect">
            <a:avLst/>
          </a:prstGeom>
        </p:spPr>
      </p:pic>
    </p:spTree>
    <p:extLst>
      <p:ext uri="{BB962C8B-B14F-4D97-AF65-F5344CB8AC3E}">
        <p14:creationId xmlns:p14="http://schemas.microsoft.com/office/powerpoint/2010/main" val="41852316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2000"/>
                                        <p:tgtEl>
                                          <p:spTgt spid="5"/>
                                        </p:tgtEl>
                                      </p:cBhvr>
                                    </p:animEffect>
                                  </p:childTnLst>
                                </p:cTn>
                              </p:par>
                              <p:par>
                                <p:cTn id="11" presetID="9"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2000"/>
                                        <p:tgtEl>
                                          <p:spTgt spid="7"/>
                                        </p:tgtEl>
                                      </p:cBhvr>
                                    </p:animEffect>
                                  </p:childTnLst>
                                </p:cTn>
                              </p:par>
                              <p:par>
                                <p:cTn id="14" presetID="9"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78719"/>
            <a:ext cx="4528672" cy="1569660"/>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Sugar Detective Trainees Task 1!</a:t>
            </a:r>
          </a:p>
        </p:txBody>
      </p:sp>
      <p:sp>
        <p:nvSpPr>
          <p:cNvPr id="3" name="TextBox 2"/>
          <p:cNvSpPr txBox="1"/>
          <p:nvPr/>
        </p:nvSpPr>
        <p:spPr>
          <a:xfrm>
            <a:off x="4362450" y="309793"/>
            <a:ext cx="7829550" cy="4524315"/>
          </a:xfrm>
          <a:prstGeom prst="rect">
            <a:avLst/>
          </a:prstGeom>
          <a:noFill/>
        </p:spPr>
        <p:txBody>
          <a:bodyPr wrap="square" rtlCol="0">
            <a:spAutoFit/>
          </a:bodyPr>
          <a:lstStyle/>
          <a:p>
            <a:r>
              <a:rPr lang="en-GB" sz="3200" dirty="0">
                <a:latin typeface="+mj-lt"/>
              </a:rPr>
              <a:t>It is recommended that we have </a:t>
            </a:r>
            <a:r>
              <a:rPr lang="en-GB" sz="3200" b="1" dirty="0">
                <a:latin typeface="+mj-lt"/>
              </a:rPr>
              <a:t>only 6 added teaspoons of sugar a day! </a:t>
            </a:r>
            <a:r>
              <a:rPr lang="en-GB" sz="3200" dirty="0">
                <a:latin typeface="+mj-lt"/>
              </a:rPr>
              <a:t>Therefore</a:t>
            </a:r>
          </a:p>
          <a:p>
            <a:r>
              <a:rPr lang="en-GB" sz="3200" dirty="0">
                <a:latin typeface="+mj-lt"/>
              </a:rPr>
              <a:t>Sugar Detectives need to have good counting skills. </a:t>
            </a:r>
            <a:r>
              <a:rPr lang="en-GB" sz="3200" b="1" dirty="0">
                <a:latin typeface="+mj-lt"/>
              </a:rPr>
              <a:t>Can you Clap 6 times? Jump on the spot 6 times? Can you show 6 fingers on your hand? </a:t>
            </a:r>
          </a:p>
          <a:p>
            <a:endParaRPr lang="en-GB" sz="3200" b="1" dirty="0">
              <a:latin typeface="+mj-lt"/>
            </a:endParaRPr>
          </a:p>
          <a:p>
            <a:r>
              <a:rPr lang="en-GB" sz="3200" dirty="0">
                <a:latin typeface="+mj-lt"/>
              </a:rPr>
              <a:t>Can you count to 10? Shout out the number of teaspoons you can see on the next pages. </a:t>
            </a:r>
          </a:p>
        </p:txBody>
      </p:sp>
      <p:pic>
        <p:nvPicPr>
          <p:cNvPr id="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89589" y="4993976"/>
            <a:ext cx="963443" cy="1279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000015" y="4834108"/>
            <a:ext cx="1163285" cy="1411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3FBAA952-E7C4-5249-AC43-8D19EAA9A092}"/>
              </a:ext>
            </a:extLst>
          </p:cNvPr>
          <p:cNvPicPr>
            <a:picLocks noChangeAspect="1"/>
          </p:cNvPicPr>
          <p:nvPr/>
        </p:nvPicPr>
        <p:blipFill>
          <a:blip r:embed="rId4"/>
          <a:stretch>
            <a:fillRect/>
          </a:stretch>
        </p:blipFill>
        <p:spPr>
          <a:xfrm>
            <a:off x="890715" y="2720398"/>
            <a:ext cx="2747241" cy="2273578"/>
          </a:xfrm>
          <a:prstGeom prst="rect">
            <a:avLst/>
          </a:prstGeom>
        </p:spPr>
      </p:pic>
      <p:pic>
        <p:nvPicPr>
          <p:cNvPr id="4" name="Picture 3">
            <a:extLst>
              <a:ext uri="{FF2B5EF4-FFF2-40B4-BE49-F238E27FC236}">
                <a16:creationId xmlns:a16="http://schemas.microsoft.com/office/drawing/2014/main" id="{5BA9E9B7-6830-A341-8BCB-C54EB9D2E970}"/>
              </a:ext>
            </a:extLst>
          </p:cNvPr>
          <p:cNvPicPr>
            <a:picLocks noChangeAspect="1"/>
          </p:cNvPicPr>
          <p:nvPr/>
        </p:nvPicPr>
        <p:blipFill>
          <a:blip r:embed="rId5"/>
          <a:stretch>
            <a:fillRect/>
          </a:stretch>
        </p:blipFill>
        <p:spPr>
          <a:xfrm>
            <a:off x="8308433" y="5114829"/>
            <a:ext cx="965200" cy="977900"/>
          </a:xfrm>
          <a:prstGeom prst="rect">
            <a:avLst/>
          </a:prstGeom>
        </p:spPr>
      </p:pic>
      <p:pic>
        <p:nvPicPr>
          <p:cNvPr id="9" name="Picture 8">
            <a:extLst>
              <a:ext uri="{FF2B5EF4-FFF2-40B4-BE49-F238E27FC236}">
                <a16:creationId xmlns:a16="http://schemas.microsoft.com/office/drawing/2014/main" id="{B4EA7A23-CC68-D549-9CFF-20831E126E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11469" y="4987114"/>
            <a:ext cx="849981" cy="1105615"/>
          </a:xfrm>
          <a:prstGeom prst="rect">
            <a:avLst/>
          </a:prstGeom>
        </p:spPr>
      </p:pic>
    </p:spTree>
    <p:extLst>
      <p:ext uri="{BB962C8B-B14F-4D97-AF65-F5344CB8AC3E}">
        <p14:creationId xmlns:p14="http://schemas.microsoft.com/office/powerpoint/2010/main" val="12008852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51483" y="301915"/>
            <a:ext cx="1563344" cy="2324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a:extLst>
              <a:ext uri="{FF2B5EF4-FFF2-40B4-BE49-F238E27FC236}">
                <a16:creationId xmlns:a16="http://schemas.microsoft.com/office/drawing/2014/main" id="{9E493FDD-2A6C-D748-9998-9826162BFCE2}"/>
              </a:ext>
            </a:extLst>
          </p:cNvPr>
          <p:cNvPicPr>
            <a:picLocks noChangeAspect="1"/>
          </p:cNvPicPr>
          <p:nvPr/>
        </p:nvPicPr>
        <p:blipFill>
          <a:blip r:embed="rId3"/>
          <a:stretch>
            <a:fillRect/>
          </a:stretch>
        </p:blipFill>
        <p:spPr>
          <a:xfrm rot="4798874">
            <a:off x="1429457" y="1843744"/>
            <a:ext cx="3731616" cy="2830303"/>
          </a:xfrm>
          <a:prstGeom prst="rect">
            <a:avLst/>
          </a:prstGeom>
        </p:spPr>
      </p:pic>
      <p:pic>
        <p:nvPicPr>
          <p:cNvPr id="6" name="Picture 5">
            <a:extLst>
              <a:ext uri="{FF2B5EF4-FFF2-40B4-BE49-F238E27FC236}">
                <a16:creationId xmlns:a16="http://schemas.microsoft.com/office/drawing/2014/main" id="{792812EE-B220-2A40-8BDC-8465D0EEC74D}"/>
              </a:ext>
            </a:extLst>
          </p:cNvPr>
          <p:cNvPicPr>
            <a:picLocks noChangeAspect="1"/>
          </p:cNvPicPr>
          <p:nvPr/>
        </p:nvPicPr>
        <p:blipFill>
          <a:blip r:embed="rId3"/>
          <a:stretch>
            <a:fillRect/>
          </a:stretch>
        </p:blipFill>
        <p:spPr>
          <a:xfrm rot="4886916">
            <a:off x="4806315" y="1668166"/>
            <a:ext cx="3731616" cy="2793558"/>
          </a:xfrm>
          <a:prstGeom prst="rect">
            <a:avLst/>
          </a:prstGeom>
        </p:spPr>
      </p:pic>
    </p:spTree>
    <p:extLst>
      <p:ext uri="{BB962C8B-B14F-4D97-AF65-F5344CB8AC3E}">
        <p14:creationId xmlns:p14="http://schemas.microsoft.com/office/powerpoint/2010/main" val="25566126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52683" y="415010"/>
            <a:ext cx="1420509" cy="2112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a:extLst>
              <a:ext uri="{FF2B5EF4-FFF2-40B4-BE49-F238E27FC236}">
                <a16:creationId xmlns:a16="http://schemas.microsoft.com/office/drawing/2014/main" id="{C5AB3DBF-02E2-3D4E-B4D1-7228D8636A39}"/>
              </a:ext>
            </a:extLst>
          </p:cNvPr>
          <p:cNvPicPr>
            <a:picLocks noChangeAspect="1"/>
          </p:cNvPicPr>
          <p:nvPr/>
        </p:nvPicPr>
        <p:blipFill>
          <a:blip r:embed="rId3"/>
          <a:stretch>
            <a:fillRect/>
          </a:stretch>
        </p:blipFill>
        <p:spPr>
          <a:xfrm rot="4798874">
            <a:off x="619560" y="698357"/>
            <a:ext cx="3731616" cy="2830303"/>
          </a:xfrm>
          <a:prstGeom prst="rect">
            <a:avLst/>
          </a:prstGeom>
        </p:spPr>
      </p:pic>
      <p:pic>
        <p:nvPicPr>
          <p:cNvPr id="4" name="Picture 3">
            <a:extLst>
              <a:ext uri="{FF2B5EF4-FFF2-40B4-BE49-F238E27FC236}">
                <a16:creationId xmlns:a16="http://schemas.microsoft.com/office/drawing/2014/main" id="{6BC1E378-D644-A049-AECC-981B1432DE41}"/>
              </a:ext>
            </a:extLst>
          </p:cNvPr>
          <p:cNvPicPr>
            <a:picLocks noChangeAspect="1"/>
          </p:cNvPicPr>
          <p:nvPr/>
        </p:nvPicPr>
        <p:blipFill>
          <a:blip r:embed="rId3"/>
          <a:stretch>
            <a:fillRect/>
          </a:stretch>
        </p:blipFill>
        <p:spPr>
          <a:xfrm rot="4886916">
            <a:off x="4754064" y="655983"/>
            <a:ext cx="3731616" cy="2793558"/>
          </a:xfrm>
          <a:prstGeom prst="rect">
            <a:avLst/>
          </a:prstGeom>
        </p:spPr>
      </p:pic>
      <p:pic>
        <p:nvPicPr>
          <p:cNvPr id="5" name="Picture 4">
            <a:extLst>
              <a:ext uri="{FF2B5EF4-FFF2-40B4-BE49-F238E27FC236}">
                <a16:creationId xmlns:a16="http://schemas.microsoft.com/office/drawing/2014/main" id="{A173CBE6-166A-F545-A4A9-60BCE28B2382}"/>
              </a:ext>
            </a:extLst>
          </p:cNvPr>
          <p:cNvPicPr>
            <a:picLocks noChangeAspect="1"/>
          </p:cNvPicPr>
          <p:nvPr/>
        </p:nvPicPr>
        <p:blipFill>
          <a:blip r:embed="rId3"/>
          <a:stretch>
            <a:fillRect/>
          </a:stretch>
        </p:blipFill>
        <p:spPr>
          <a:xfrm rot="4798874">
            <a:off x="510704" y="3195578"/>
            <a:ext cx="3731616" cy="2830303"/>
          </a:xfrm>
          <a:prstGeom prst="rect">
            <a:avLst/>
          </a:prstGeom>
        </p:spPr>
      </p:pic>
      <p:pic>
        <p:nvPicPr>
          <p:cNvPr id="6" name="Picture 5">
            <a:extLst>
              <a:ext uri="{FF2B5EF4-FFF2-40B4-BE49-F238E27FC236}">
                <a16:creationId xmlns:a16="http://schemas.microsoft.com/office/drawing/2014/main" id="{31BA8513-116B-CE47-94A1-4CAFADF423C8}"/>
              </a:ext>
            </a:extLst>
          </p:cNvPr>
          <p:cNvPicPr>
            <a:picLocks noChangeAspect="1"/>
          </p:cNvPicPr>
          <p:nvPr/>
        </p:nvPicPr>
        <p:blipFill>
          <a:blip r:embed="rId3"/>
          <a:stretch>
            <a:fillRect/>
          </a:stretch>
        </p:blipFill>
        <p:spPr>
          <a:xfrm rot="4886916">
            <a:off x="4645208" y="3183161"/>
            <a:ext cx="3731616" cy="2793558"/>
          </a:xfrm>
          <a:prstGeom prst="rect">
            <a:avLst/>
          </a:prstGeom>
        </p:spPr>
      </p:pic>
    </p:spTree>
    <p:extLst>
      <p:ext uri="{BB962C8B-B14F-4D97-AF65-F5344CB8AC3E}">
        <p14:creationId xmlns:p14="http://schemas.microsoft.com/office/powerpoint/2010/main" val="11712395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97311" y="355388"/>
            <a:ext cx="1617054" cy="240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a:extLst>
              <a:ext uri="{FF2B5EF4-FFF2-40B4-BE49-F238E27FC236}">
                <a16:creationId xmlns:a16="http://schemas.microsoft.com/office/drawing/2014/main" id="{FF3D54BB-3D6D-9B46-820B-DE3A372D1979}"/>
              </a:ext>
            </a:extLst>
          </p:cNvPr>
          <p:cNvPicPr>
            <a:picLocks noChangeAspect="1"/>
          </p:cNvPicPr>
          <p:nvPr/>
        </p:nvPicPr>
        <p:blipFill>
          <a:blip r:embed="rId3"/>
          <a:stretch>
            <a:fillRect/>
          </a:stretch>
        </p:blipFill>
        <p:spPr>
          <a:xfrm rot="4798874">
            <a:off x="2692470" y="1916212"/>
            <a:ext cx="2964575" cy="2248529"/>
          </a:xfrm>
          <a:prstGeom prst="rect">
            <a:avLst/>
          </a:prstGeom>
        </p:spPr>
      </p:pic>
      <p:pic>
        <p:nvPicPr>
          <p:cNvPr id="7" name="Picture 6">
            <a:extLst>
              <a:ext uri="{FF2B5EF4-FFF2-40B4-BE49-F238E27FC236}">
                <a16:creationId xmlns:a16="http://schemas.microsoft.com/office/drawing/2014/main" id="{51111874-2E2E-9C42-8B19-8E3393791EDA}"/>
              </a:ext>
            </a:extLst>
          </p:cNvPr>
          <p:cNvPicPr>
            <a:picLocks noChangeAspect="1"/>
          </p:cNvPicPr>
          <p:nvPr/>
        </p:nvPicPr>
        <p:blipFill>
          <a:blip r:embed="rId3"/>
          <a:stretch>
            <a:fillRect/>
          </a:stretch>
        </p:blipFill>
        <p:spPr>
          <a:xfrm rot="4886916">
            <a:off x="4796637" y="606529"/>
            <a:ext cx="2964575" cy="2219337"/>
          </a:xfrm>
          <a:prstGeom prst="rect">
            <a:avLst/>
          </a:prstGeom>
        </p:spPr>
      </p:pic>
      <p:pic>
        <p:nvPicPr>
          <p:cNvPr id="8" name="Picture 7">
            <a:extLst>
              <a:ext uri="{FF2B5EF4-FFF2-40B4-BE49-F238E27FC236}">
                <a16:creationId xmlns:a16="http://schemas.microsoft.com/office/drawing/2014/main" id="{CADE5619-4E03-9E48-B926-4B34E4A6C933}"/>
              </a:ext>
            </a:extLst>
          </p:cNvPr>
          <p:cNvPicPr>
            <a:picLocks noChangeAspect="1"/>
          </p:cNvPicPr>
          <p:nvPr/>
        </p:nvPicPr>
        <p:blipFill>
          <a:blip r:embed="rId3"/>
          <a:stretch>
            <a:fillRect/>
          </a:stretch>
        </p:blipFill>
        <p:spPr>
          <a:xfrm rot="4798874">
            <a:off x="541051" y="3159399"/>
            <a:ext cx="2964575" cy="2248529"/>
          </a:xfrm>
          <a:prstGeom prst="rect">
            <a:avLst/>
          </a:prstGeom>
        </p:spPr>
      </p:pic>
    </p:spTree>
    <p:extLst>
      <p:ext uri="{BB962C8B-B14F-4D97-AF65-F5344CB8AC3E}">
        <p14:creationId xmlns:p14="http://schemas.microsoft.com/office/powerpoint/2010/main" val="31260804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07775" y="278360"/>
            <a:ext cx="1487595" cy="2211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2CD9256-236A-9F49-A93B-07CDC3CB93A9}"/>
              </a:ext>
            </a:extLst>
          </p:cNvPr>
          <p:cNvPicPr>
            <a:picLocks noChangeAspect="1"/>
          </p:cNvPicPr>
          <p:nvPr/>
        </p:nvPicPr>
        <p:blipFill>
          <a:blip r:embed="rId3"/>
          <a:stretch>
            <a:fillRect/>
          </a:stretch>
        </p:blipFill>
        <p:spPr>
          <a:xfrm rot="4798874">
            <a:off x="283756" y="477235"/>
            <a:ext cx="2600871" cy="1972672"/>
          </a:xfrm>
          <a:prstGeom prst="rect">
            <a:avLst/>
          </a:prstGeom>
        </p:spPr>
      </p:pic>
      <p:pic>
        <p:nvPicPr>
          <p:cNvPr id="9" name="Picture 8">
            <a:extLst>
              <a:ext uri="{FF2B5EF4-FFF2-40B4-BE49-F238E27FC236}">
                <a16:creationId xmlns:a16="http://schemas.microsoft.com/office/drawing/2014/main" id="{621DC4B4-F7DE-7949-A4DF-9B13A06C4565}"/>
              </a:ext>
            </a:extLst>
          </p:cNvPr>
          <p:cNvPicPr>
            <a:picLocks noChangeAspect="1"/>
          </p:cNvPicPr>
          <p:nvPr/>
        </p:nvPicPr>
        <p:blipFill>
          <a:blip r:embed="rId3"/>
          <a:stretch>
            <a:fillRect/>
          </a:stretch>
        </p:blipFill>
        <p:spPr>
          <a:xfrm rot="4886916">
            <a:off x="6173028" y="597139"/>
            <a:ext cx="2508230" cy="1877708"/>
          </a:xfrm>
          <a:prstGeom prst="rect">
            <a:avLst/>
          </a:prstGeom>
        </p:spPr>
      </p:pic>
      <p:pic>
        <p:nvPicPr>
          <p:cNvPr id="10" name="Picture 9">
            <a:extLst>
              <a:ext uri="{FF2B5EF4-FFF2-40B4-BE49-F238E27FC236}">
                <a16:creationId xmlns:a16="http://schemas.microsoft.com/office/drawing/2014/main" id="{9E76BF90-5DE4-0D47-8DA6-62FBD6456A63}"/>
              </a:ext>
            </a:extLst>
          </p:cNvPr>
          <p:cNvPicPr>
            <a:picLocks noChangeAspect="1"/>
          </p:cNvPicPr>
          <p:nvPr/>
        </p:nvPicPr>
        <p:blipFill>
          <a:blip r:embed="rId3"/>
          <a:stretch>
            <a:fillRect/>
          </a:stretch>
        </p:blipFill>
        <p:spPr>
          <a:xfrm rot="4798874">
            <a:off x="403856" y="3431113"/>
            <a:ext cx="2612625" cy="1981587"/>
          </a:xfrm>
          <a:prstGeom prst="rect">
            <a:avLst/>
          </a:prstGeom>
        </p:spPr>
      </p:pic>
      <p:pic>
        <p:nvPicPr>
          <p:cNvPr id="11" name="Picture 10">
            <a:extLst>
              <a:ext uri="{FF2B5EF4-FFF2-40B4-BE49-F238E27FC236}">
                <a16:creationId xmlns:a16="http://schemas.microsoft.com/office/drawing/2014/main" id="{5C2C9E23-FA31-5544-B7E0-B3C81B067908}"/>
              </a:ext>
            </a:extLst>
          </p:cNvPr>
          <p:cNvPicPr>
            <a:picLocks noChangeAspect="1"/>
          </p:cNvPicPr>
          <p:nvPr/>
        </p:nvPicPr>
        <p:blipFill>
          <a:blip r:embed="rId3"/>
          <a:stretch>
            <a:fillRect/>
          </a:stretch>
        </p:blipFill>
        <p:spPr>
          <a:xfrm rot="4886916">
            <a:off x="6313905" y="3527198"/>
            <a:ext cx="2538991" cy="1900737"/>
          </a:xfrm>
          <a:prstGeom prst="rect">
            <a:avLst/>
          </a:prstGeom>
        </p:spPr>
      </p:pic>
      <p:pic>
        <p:nvPicPr>
          <p:cNvPr id="12" name="Picture 11">
            <a:extLst>
              <a:ext uri="{FF2B5EF4-FFF2-40B4-BE49-F238E27FC236}">
                <a16:creationId xmlns:a16="http://schemas.microsoft.com/office/drawing/2014/main" id="{322ADD60-BB9A-2E4F-BCA8-3A19DD8EA7EF}"/>
              </a:ext>
            </a:extLst>
          </p:cNvPr>
          <p:cNvPicPr>
            <a:picLocks noChangeAspect="1"/>
          </p:cNvPicPr>
          <p:nvPr/>
        </p:nvPicPr>
        <p:blipFill>
          <a:blip r:embed="rId3"/>
          <a:stretch>
            <a:fillRect/>
          </a:stretch>
        </p:blipFill>
        <p:spPr>
          <a:xfrm rot="4886916">
            <a:off x="3364399" y="2397958"/>
            <a:ext cx="2496559" cy="1868971"/>
          </a:xfrm>
          <a:prstGeom prst="rect">
            <a:avLst/>
          </a:prstGeom>
        </p:spPr>
      </p:pic>
    </p:spTree>
    <p:extLst>
      <p:ext uri="{BB962C8B-B14F-4D97-AF65-F5344CB8AC3E}">
        <p14:creationId xmlns:p14="http://schemas.microsoft.com/office/powerpoint/2010/main" val="5111473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65514" y="223387"/>
            <a:ext cx="1404619" cy="2403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B0D61E4B-3C4C-AD4D-BA71-7F3AD9381C03}"/>
              </a:ext>
            </a:extLst>
          </p:cNvPr>
          <p:cNvPicPr>
            <a:picLocks noChangeAspect="1"/>
          </p:cNvPicPr>
          <p:nvPr/>
        </p:nvPicPr>
        <p:blipFill>
          <a:blip r:embed="rId3"/>
          <a:stretch>
            <a:fillRect/>
          </a:stretch>
        </p:blipFill>
        <p:spPr>
          <a:xfrm rot="4886916">
            <a:off x="3629689" y="2180119"/>
            <a:ext cx="2964575" cy="2219337"/>
          </a:xfrm>
          <a:prstGeom prst="rect">
            <a:avLst/>
          </a:prstGeom>
        </p:spPr>
      </p:pic>
    </p:spTree>
    <p:extLst>
      <p:ext uri="{BB962C8B-B14F-4D97-AF65-F5344CB8AC3E}">
        <p14:creationId xmlns:p14="http://schemas.microsoft.com/office/powerpoint/2010/main" val="6830598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78611" y="225539"/>
            <a:ext cx="1355369" cy="201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a:extLst>
              <a:ext uri="{FF2B5EF4-FFF2-40B4-BE49-F238E27FC236}">
                <a16:creationId xmlns:a16="http://schemas.microsoft.com/office/drawing/2014/main" id="{7D503A98-7A51-D849-B829-C14DDD58B837}"/>
              </a:ext>
            </a:extLst>
          </p:cNvPr>
          <p:cNvPicPr>
            <a:picLocks noChangeAspect="1"/>
          </p:cNvPicPr>
          <p:nvPr/>
        </p:nvPicPr>
        <p:blipFill>
          <a:blip r:embed="rId3"/>
          <a:stretch>
            <a:fillRect/>
          </a:stretch>
        </p:blipFill>
        <p:spPr>
          <a:xfrm rot="4798874">
            <a:off x="283756" y="477235"/>
            <a:ext cx="2600871" cy="1972672"/>
          </a:xfrm>
          <a:prstGeom prst="rect">
            <a:avLst/>
          </a:prstGeom>
        </p:spPr>
      </p:pic>
      <p:pic>
        <p:nvPicPr>
          <p:cNvPr id="10" name="Picture 9">
            <a:extLst>
              <a:ext uri="{FF2B5EF4-FFF2-40B4-BE49-F238E27FC236}">
                <a16:creationId xmlns:a16="http://schemas.microsoft.com/office/drawing/2014/main" id="{EE7D7061-3EC3-8640-82ED-E72DE288A1E2}"/>
              </a:ext>
            </a:extLst>
          </p:cNvPr>
          <p:cNvPicPr>
            <a:picLocks noChangeAspect="1"/>
          </p:cNvPicPr>
          <p:nvPr/>
        </p:nvPicPr>
        <p:blipFill>
          <a:blip r:embed="rId3"/>
          <a:stretch>
            <a:fillRect/>
          </a:stretch>
        </p:blipFill>
        <p:spPr>
          <a:xfrm rot="4886916">
            <a:off x="6173028" y="597139"/>
            <a:ext cx="2508230" cy="1877708"/>
          </a:xfrm>
          <a:prstGeom prst="rect">
            <a:avLst/>
          </a:prstGeom>
        </p:spPr>
      </p:pic>
      <p:pic>
        <p:nvPicPr>
          <p:cNvPr id="11" name="Picture 10">
            <a:extLst>
              <a:ext uri="{FF2B5EF4-FFF2-40B4-BE49-F238E27FC236}">
                <a16:creationId xmlns:a16="http://schemas.microsoft.com/office/drawing/2014/main" id="{2535A618-58C3-C447-9F95-E6C6864DCCC5}"/>
              </a:ext>
            </a:extLst>
          </p:cNvPr>
          <p:cNvPicPr>
            <a:picLocks noChangeAspect="1"/>
          </p:cNvPicPr>
          <p:nvPr/>
        </p:nvPicPr>
        <p:blipFill>
          <a:blip r:embed="rId3"/>
          <a:stretch>
            <a:fillRect/>
          </a:stretch>
        </p:blipFill>
        <p:spPr>
          <a:xfrm rot="4798874">
            <a:off x="403856" y="3431113"/>
            <a:ext cx="2612625" cy="1981587"/>
          </a:xfrm>
          <a:prstGeom prst="rect">
            <a:avLst/>
          </a:prstGeom>
        </p:spPr>
      </p:pic>
      <p:pic>
        <p:nvPicPr>
          <p:cNvPr id="12" name="Picture 11">
            <a:extLst>
              <a:ext uri="{FF2B5EF4-FFF2-40B4-BE49-F238E27FC236}">
                <a16:creationId xmlns:a16="http://schemas.microsoft.com/office/drawing/2014/main" id="{B03A45A1-6CEA-8E44-96BF-16F761B34A0B}"/>
              </a:ext>
            </a:extLst>
          </p:cNvPr>
          <p:cNvPicPr>
            <a:picLocks noChangeAspect="1"/>
          </p:cNvPicPr>
          <p:nvPr/>
        </p:nvPicPr>
        <p:blipFill>
          <a:blip r:embed="rId3"/>
          <a:stretch>
            <a:fillRect/>
          </a:stretch>
        </p:blipFill>
        <p:spPr>
          <a:xfrm rot="4886916">
            <a:off x="6313905" y="3527198"/>
            <a:ext cx="2538991" cy="1900737"/>
          </a:xfrm>
          <a:prstGeom prst="rect">
            <a:avLst/>
          </a:prstGeom>
        </p:spPr>
      </p:pic>
      <p:pic>
        <p:nvPicPr>
          <p:cNvPr id="13" name="Picture 12">
            <a:extLst>
              <a:ext uri="{FF2B5EF4-FFF2-40B4-BE49-F238E27FC236}">
                <a16:creationId xmlns:a16="http://schemas.microsoft.com/office/drawing/2014/main" id="{9996D9A5-3140-6144-9AEF-216304209E80}"/>
              </a:ext>
            </a:extLst>
          </p:cNvPr>
          <p:cNvPicPr>
            <a:picLocks noChangeAspect="1"/>
          </p:cNvPicPr>
          <p:nvPr/>
        </p:nvPicPr>
        <p:blipFill>
          <a:blip r:embed="rId3"/>
          <a:stretch>
            <a:fillRect/>
          </a:stretch>
        </p:blipFill>
        <p:spPr>
          <a:xfrm rot="4886916">
            <a:off x="3435692" y="3402017"/>
            <a:ext cx="2496559" cy="1868971"/>
          </a:xfrm>
          <a:prstGeom prst="rect">
            <a:avLst/>
          </a:prstGeom>
        </p:spPr>
      </p:pic>
      <p:pic>
        <p:nvPicPr>
          <p:cNvPr id="14" name="Picture 13">
            <a:extLst>
              <a:ext uri="{FF2B5EF4-FFF2-40B4-BE49-F238E27FC236}">
                <a16:creationId xmlns:a16="http://schemas.microsoft.com/office/drawing/2014/main" id="{2A88E6B5-08F3-904B-B480-8CB30A2A0F1A}"/>
              </a:ext>
            </a:extLst>
          </p:cNvPr>
          <p:cNvPicPr>
            <a:picLocks noChangeAspect="1"/>
          </p:cNvPicPr>
          <p:nvPr/>
        </p:nvPicPr>
        <p:blipFill>
          <a:blip r:embed="rId3"/>
          <a:stretch>
            <a:fillRect/>
          </a:stretch>
        </p:blipFill>
        <p:spPr>
          <a:xfrm rot="4886916">
            <a:off x="2972972" y="595086"/>
            <a:ext cx="2496559" cy="1868971"/>
          </a:xfrm>
          <a:prstGeom prst="rect">
            <a:avLst/>
          </a:prstGeom>
        </p:spPr>
      </p:pic>
    </p:spTree>
    <p:extLst>
      <p:ext uri="{BB962C8B-B14F-4D97-AF65-F5344CB8AC3E}">
        <p14:creationId xmlns:p14="http://schemas.microsoft.com/office/powerpoint/2010/main" val="18888098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5</a:t>
            </a:r>
          </a:p>
        </p:txBody>
      </p:sp>
      <p:sp>
        <p:nvSpPr>
          <p:cNvPr id="5" name="TextBox 4"/>
          <p:cNvSpPr txBox="1"/>
          <p:nvPr/>
        </p:nvSpPr>
        <p:spPr>
          <a:xfrm>
            <a:off x="324210" y="2048075"/>
            <a:ext cx="6102347" cy="3416320"/>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are aware why we use sugar in our food and drink</a:t>
            </a:r>
          </a:p>
          <a:p>
            <a:pPr marL="342900" indent="-342900">
              <a:buFont typeface="Arial" panose="020B0604020202020204" pitchFamily="34" charset="0"/>
              <a:buChar char="•"/>
            </a:pPr>
            <a:r>
              <a:rPr lang="en-AU" sz="2400" dirty="0"/>
              <a:t>Students understand why too much sugar can be bad for their teeth</a:t>
            </a:r>
            <a:endParaRPr lang="en-AU" sz="2400" b="1" i="1" dirty="0"/>
          </a:p>
          <a:p>
            <a:pPr marL="342900" lvl="0" indent="-342900">
              <a:buFont typeface="Arial" panose="020B0604020202020204" pitchFamily="34" charset="0"/>
              <a:buChar char="•"/>
            </a:pPr>
            <a:r>
              <a:rPr lang="en-AU" sz="2400" dirty="0"/>
              <a:t>Students understand where to look for sugar</a:t>
            </a:r>
          </a:p>
          <a:p>
            <a:pPr marL="342900" lvl="0" indent="-342900">
              <a:buFont typeface="Arial" panose="020B0604020202020204" pitchFamily="34" charset="0"/>
              <a:buChar char="•"/>
            </a:pPr>
            <a:r>
              <a:rPr lang="en-AU" sz="2400" dirty="0"/>
              <a:t>Students understand we are recommended a daily intake of added sugar</a:t>
            </a:r>
          </a:p>
        </p:txBody>
      </p:sp>
      <p:pic>
        <p:nvPicPr>
          <p:cNvPr id="7" name="Picture 2">
            <a:extLst>
              <a:ext uri="{FF2B5EF4-FFF2-40B4-BE49-F238E27FC236}">
                <a16:creationId xmlns:a16="http://schemas.microsoft.com/office/drawing/2014/main" id="{CECF0995-DF03-AC45-AF10-810560EDFDB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17705" y="669262"/>
            <a:ext cx="5121011" cy="494675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646723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892580" y="362936"/>
            <a:ext cx="1574643" cy="2341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a:extLst>
              <a:ext uri="{FF2B5EF4-FFF2-40B4-BE49-F238E27FC236}">
                <a16:creationId xmlns:a16="http://schemas.microsoft.com/office/drawing/2014/main" id="{8922AA6E-F468-6E41-889C-D91BE77BF61A}"/>
              </a:ext>
            </a:extLst>
          </p:cNvPr>
          <p:cNvPicPr>
            <a:picLocks noChangeAspect="1"/>
          </p:cNvPicPr>
          <p:nvPr/>
        </p:nvPicPr>
        <p:blipFill>
          <a:blip r:embed="rId3"/>
          <a:stretch>
            <a:fillRect/>
          </a:stretch>
        </p:blipFill>
        <p:spPr>
          <a:xfrm rot="4886916">
            <a:off x="8774929" y="3696428"/>
            <a:ext cx="2496559" cy="1868971"/>
          </a:xfrm>
          <a:prstGeom prst="rect">
            <a:avLst/>
          </a:prstGeom>
        </p:spPr>
      </p:pic>
      <p:pic>
        <p:nvPicPr>
          <p:cNvPr id="11" name="Picture 10">
            <a:extLst>
              <a:ext uri="{FF2B5EF4-FFF2-40B4-BE49-F238E27FC236}">
                <a16:creationId xmlns:a16="http://schemas.microsoft.com/office/drawing/2014/main" id="{846970B5-1E36-F44C-89F4-C6029C748BBF}"/>
              </a:ext>
            </a:extLst>
          </p:cNvPr>
          <p:cNvPicPr>
            <a:picLocks noChangeAspect="1"/>
          </p:cNvPicPr>
          <p:nvPr/>
        </p:nvPicPr>
        <p:blipFill>
          <a:blip r:embed="rId3"/>
          <a:stretch>
            <a:fillRect/>
          </a:stretch>
        </p:blipFill>
        <p:spPr>
          <a:xfrm rot="4798874">
            <a:off x="283756" y="686243"/>
            <a:ext cx="2600871" cy="1972672"/>
          </a:xfrm>
          <a:prstGeom prst="rect">
            <a:avLst/>
          </a:prstGeom>
        </p:spPr>
      </p:pic>
      <p:pic>
        <p:nvPicPr>
          <p:cNvPr id="12" name="Picture 11">
            <a:extLst>
              <a:ext uri="{FF2B5EF4-FFF2-40B4-BE49-F238E27FC236}">
                <a16:creationId xmlns:a16="http://schemas.microsoft.com/office/drawing/2014/main" id="{4F0E83F7-3B7E-B44F-AD7C-4D5BF0AB6A22}"/>
              </a:ext>
            </a:extLst>
          </p:cNvPr>
          <p:cNvPicPr>
            <a:picLocks noChangeAspect="1"/>
          </p:cNvPicPr>
          <p:nvPr/>
        </p:nvPicPr>
        <p:blipFill>
          <a:blip r:embed="rId3"/>
          <a:stretch>
            <a:fillRect/>
          </a:stretch>
        </p:blipFill>
        <p:spPr>
          <a:xfrm rot="4886916">
            <a:off x="5852893" y="853522"/>
            <a:ext cx="2508230" cy="1877708"/>
          </a:xfrm>
          <a:prstGeom prst="rect">
            <a:avLst/>
          </a:prstGeom>
        </p:spPr>
      </p:pic>
      <p:pic>
        <p:nvPicPr>
          <p:cNvPr id="13" name="Picture 12">
            <a:extLst>
              <a:ext uri="{FF2B5EF4-FFF2-40B4-BE49-F238E27FC236}">
                <a16:creationId xmlns:a16="http://schemas.microsoft.com/office/drawing/2014/main" id="{65B33FC0-1DA7-C94C-AF02-7294FE19E811}"/>
              </a:ext>
            </a:extLst>
          </p:cNvPr>
          <p:cNvPicPr>
            <a:picLocks noChangeAspect="1"/>
          </p:cNvPicPr>
          <p:nvPr/>
        </p:nvPicPr>
        <p:blipFill>
          <a:blip r:embed="rId3"/>
          <a:stretch>
            <a:fillRect/>
          </a:stretch>
        </p:blipFill>
        <p:spPr>
          <a:xfrm rot="4798874">
            <a:off x="403856" y="3640121"/>
            <a:ext cx="2612625" cy="1981587"/>
          </a:xfrm>
          <a:prstGeom prst="rect">
            <a:avLst/>
          </a:prstGeom>
        </p:spPr>
      </p:pic>
      <p:pic>
        <p:nvPicPr>
          <p:cNvPr id="14" name="Picture 13">
            <a:extLst>
              <a:ext uri="{FF2B5EF4-FFF2-40B4-BE49-F238E27FC236}">
                <a16:creationId xmlns:a16="http://schemas.microsoft.com/office/drawing/2014/main" id="{B9693219-8477-1D46-BF46-5AA0D17C4A83}"/>
              </a:ext>
            </a:extLst>
          </p:cNvPr>
          <p:cNvPicPr>
            <a:picLocks noChangeAspect="1"/>
          </p:cNvPicPr>
          <p:nvPr/>
        </p:nvPicPr>
        <p:blipFill>
          <a:blip r:embed="rId3"/>
          <a:stretch>
            <a:fillRect/>
          </a:stretch>
        </p:blipFill>
        <p:spPr>
          <a:xfrm rot="4886916">
            <a:off x="6313905" y="3736206"/>
            <a:ext cx="2538991" cy="1900737"/>
          </a:xfrm>
          <a:prstGeom prst="rect">
            <a:avLst/>
          </a:prstGeom>
        </p:spPr>
      </p:pic>
      <p:pic>
        <p:nvPicPr>
          <p:cNvPr id="15" name="Picture 14">
            <a:extLst>
              <a:ext uri="{FF2B5EF4-FFF2-40B4-BE49-F238E27FC236}">
                <a16:creationId xmlns:a16="http://schemas.microsoft.com/office/drawing/2014/main" id="{1E189D05-2751-AE46-819B-EED58F85A367}"/>
              </a:ext>
            </a:extLst>
          </p:cNvPr>
          <p:cNvPicPr>
            <a:picLocks noChangeAspect="1"/>
          </p:cNvPicPr>
          <p:nvPr/>
        </p:nvPicPr>
        <p:blipFill>
          <a:blip r:embed="rId3"/>
          <a:stretch>
            <a:fillRect/>
          </a:stretch>
        </p:blipFill>
        <p:spPr>
          <a:xfrm rot="4886916">
            <a:off x="3435692" y="3611025"/>
            <a:ext cx="2496559" cy="1868971"/>
          </a:xfrm>
          <a:prstGeom prst="rect">
            <a:avLst/>
          </a:prstGeom>
        </p:spPr>
      </p:pic>
      <p:pic>
        <p:nvPicPr>
          <p:cNvPr id="16" name="Picture 15">
            <a:extLst>
              <a:ext uri="{FF2B5EF4-FFF2-40B4-BE49-F238E27FC236}">
                <a16:creationId xmlns:a16="http://schemas.microsoft.com/office/drawing/2014/main" id="{52696EF3-8A98-5645-9103-8DB71CCC608B}"/>
              </a:ext>
            </a:extLst>
          </p:cNvPr>
          <p:cNvPicPr>
            <a:picLocks noChangeAspect="1"/>
          </p:cNvPicPr>
          <p:nvPr/>
        </p:nvPicPr>
        <p:blipFill>
          <a:blip r:embed="rId3"/>
          <a:stretch>
            <a:fillRect/>
          </a:stretch>
        </p:blipFill>
        <p:spPr>
          <a:xfrm rot="4886916">
            <a:off x="3204331" y="982033"/>
            <a:ext cx="2496559" cy="1868971"/>
          </a:xfrm>
          <a:prstGeom prst="rect">
            <a:avLst/>
          </a:prstGeom>
        </p:spPr>
      </p:pic>
    </p:spTree>
    <p:extLst>
      <p:ext uri="{BB962C8B-B14F-4D97-AF65-F5344CB8AC3E}">
        <p14:creationId xmlns:p14="http://schemas.microsoft.com/office/powerpoint/2010/main" val="23923662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466537" y="125445"/>
            <a:ext cx="1362143" cy="202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791BBAC2-F48C-4540-90FF-B225FABB07E4}"/>
              </a:ext>
            </a:extLst>
          </p:cNvPr>
          <p:cNvPicPr>
            <a:picLocks noChangeAspect="1"/>
          </p:cNvPicPr>
          <p:nvPr/>
        </p:nvPicPr>
        <p:blipFill>
          <a:blip r:embed="rId3"/>
          <a:stretch>
            <a:fillRect/>
          </a:stretch>
        </p:blipFill>
        <p:spPr>
          <a:xfrm rot="4798874">
            <a:off x="219551" y="524694"/>
            <a:ext cx="2228975" cy="1690602"/>
          </a:xfrm>
          <a:prstGeom prst="rect">
            <a:avLst/>
          </a:prstGeom>
        </p:spPr>
      </p:pic>
      <p:pic>
        <p:nvPicPr>
          <p:cNvPr id="13" name="Picture 12">
            <a:extLst>
              <a:ext uri="{FF2B5EF4-FFF2-40B4-BE49-F238E27FC236}">
                <a16:creationId xmlns:a16="http://schemas.microsoft.com/office/drawing/2014/main" id="{806E2FDD-9992-7546-834C-C15F55EABD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7111356" y="438320"/>
            <a:ext cx="2149580" cy="1609216"/>
          </a:xfrm>
          <a:prstGeom prst="rect">
            <a:avLst/>
          </a:prstGeom>
        </p:spPr>
      </p:pic>
      <p:pic>
        <p:nvPicPr>
          <p:cNvPr id="14" name="Picture 13">
            <a:extLst>
              <a:ext uri="{FF2B5EF4-FFF2-40B4-BE49-F238E27FC236}">
                <a16:creationId xmlns:a16="http://schemas.microsoft.com/office/drawing/2014/main" id="{CDD336B3-4663-A242-9C47-912D9A3A3977}"/>
              </a:ext>
            </a:extLst>
          </p:cNvPr>
          <p:cNvPicPr>
            <a:picLocks noChangeAspect="1"/>
          </p:cNvPicPr>
          <p:nvPr/>
        </p:nvPicPr>
        <p:blipFill>
          <a:blip r:embed="rId3"/>
          <a:stretch>
            <a:fillRect/>
          </a:stretch>
        </p:blipFill>
        <p:spPr>
          <a:xfrm rot="4798874">
            <a:off x="418942" y="4167597"/>
            <a:ext cx="2239048" cy="1698242"/>
          </a:xfrm>
          <a:prstGeom prst="rect">
            <a:avLst/>
          </a:prstGeom>
        </p:spPr>
      </p:pic>
      <p:pic>
        <p:nvPicPr>
          <p:cNvPr id="15" name="Picture 14">
            <a:extLst>
              <a:ext uri="{FF2B5EF4-FFF2-40B4-BE49-F238E27FC236}">
                <a16:creationId xmlns:a16="http://schemas.microsoft.com/office/drawing/2014/main" id="{E7C7A9B4-3A50-1A46-A2E1-1088B205EF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7086457" y="2350362"/>
            <a:ext cx="2175943" cy="1628952"/>
          </a:xfrm>
          <a:prstGeom prst="rect">
            <a:avLst/>
          </a:prstGeom>
        </p:spPr>
      </p:pic>
      <p:pic>
        <p:nvPicPr>
          <p:cNvPr id="16" name="Picture 15">
            <a:extLst>
              <a:ext uri="{FF2B5EF4-FFF2-40B4-BE49-F238E27FC236}">
                <a16:creationId xmlns:a16="http://schemas.microsoft.com/office/drawing/2014/main" id="{526C6265-8BFA-FA43-9A18-26D32CE20B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3590522" y="2526948"/>
            <a:ext cx="2139578" cy="1601728"/>
          </a:xfrm>
          <a:prstGeom prst="rect">
            <a:avLst/>
          </a:prstGeom>
        </p:spPr>
      </p:pic>
      <p:pic>
        <p:nvPicPr>
          <p:cNvPr id="17" name="Picture 16">
            <a:extLst>
              <a:ext uri="{FF2B5EF4-FFF2-40B4-BE49-F238E27FC236}">
                <a16:creationId xmlns:a16="http://schemas.microsoft.com/office/drawing/2014/main" id="{66D957E9-F7AC-0344-918E-417E4D5A40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3645413" y="588961"/>
            <a:ext cx="2139578" cy="1601728"/>
          </a:xfrm>
          <a:prstGeom prst="rect">
            <a:avLst/>
          </a:prstGeom>
        </p:spPr>
      </p:pic>
      <p:pic>
        <p:nvPicPr>
          <p:cNvPr id="18" name="Picture 17">
            <a:extLst>
              <a:ext uri="{FF2B5EF4-FFF2-40B4-BE49-F238E27FC236}">
                <a16:creationId xmlns:a16="http://schemas.microsoft.com/office/drawing/2014/main" id="{24CD201B-1059-624B-B492-326373E003A5}"/>
              </a:ext>
            </a:extLst>
          </p:cNvPr>
          <p:cNvPicPr>
            <a:picLocks noChangeAspect="1"/>
          </p:cNvPicPr>
          <p:nvPr/>
        </p:nvPicPr>
        <p:blipFill>
          <a:blip r:embed="rId3"/>
          <a:stretch>
            <a:fillRect/>
          </a:stretch>
        </p:blipFill>
        <p:spPr>
          <a:xfrm rot="4798874">
            <a:off x="456062" y="2482511"/>
            <a:ext cx="2228975" cy="1690602"/>
          </a:xfrm>
          <a:prstGeom prst="rect">
            <a:avLst/>
          </a:prstGeom>
        </p:spPr>
      </p:pic>
      <p:pic>
        <p:nvPicPr>
          <p:cNvPr id="20" name="Picture 19">
            <a:extLst>
              <a:ext uri="{FF2B5EF4-FFF2-40B4-BE49-F238E27FC236}">
                <a16:creationId xmlns:a16="http://schemas.microsoft.com/office/drawing/2014/main" id="{601DFEC9-E625-ED4E-AAEC-F63131E56B62}"/>
              </a:ext>
            </a:extLst>
          </p:cNvPr>
          <p:cNvPicPr>
            <a:picLocks noChangeAspect="1"/>
          </p:cNvPicPr>
          <p:nvPr/>
        </p:nvPicPr>
        <p:blipFill>
          <a:blip r:embed="rId3"/>
          <a:stretch>
            <a:fillRect/>
          </a:stretch>
        </p:blipFill>
        <p:spPr>
          <a:xfrm rot="4798874">
            <a:off x="3515776" y="4167598"/>
            <a:ext cx="2239048" cy="1698242"/>
          </a:xfrm>
          <a:prstGeom prst="rect">
            <a:avLst/>
          </a:prstGeom>
        </p:spPr>
      </p:pic>
      <p:pic>
        <p:nvPicPr>
          <p:cNvPr id="22" name="Picture 21">
            <a:extLst>
              <a:ext uri="{FF2B5EF4-FFF2-40B4-BE49-F238E27FC236}">
                <a16:creationId xmlns:a16="http://schemas.microsoft.com/office/drawing/2014/main" id="{E0AC43AC-F3DC-7C41-8D4D-398097EF25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7065914" y="4289048"/>
            <a:ext cx="2139578" cy="1601728"/>
          </a:xfrm>
          <a:prstGeom prst="rect">
            <a:avLst/>
          </a:prstGeom>
        </p:spPr>
      </p:pic>
    </p:spTree>
    <p:extLst>
      <p:ext uri="{BB962C8B-B14F-4D97-AF65-F5344CB8AC3E}">
        <p14:creationId xmlns:p14="http://schemas.microsoft.com/office/powerpoint/2010/main" val="42334636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77585" y="212512"/>
            <a:ext cx="1556696" cy="2314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a:extLst>
              <a:ext uri="{FF2B5EF4-FFF2-40B4-BE49-F238E27FC236}">
                <a16:creationId xmlns:a16="http://schemas.microsoft.com/office/drawing/2014/main" id="{F1AE50F3-E32D-7A45-9A83-8F5EF070E519}"/>
              </a:ext>
            </a:extLst>
          </p:cNvPr>
          <p:cNvPicPr>
            <a:picLocks noChangeAspect="1"/>
          </p:cNvPicPr>
          <p:nvPr/>
        </p:nvPicPr>
        <p:blipFill>
          <a:blip r:embed="rId3"/>
          <a:stretch>
            <a:fillRect/>
          </a:stretch>
        </p:blipFill>
        <p:spPr>
          <a:xfrm rot="4798874">
            <a:off x="219551" y="524694"/>
            <a:ext cx="2228975" cy="1690602"/>
          </a:xfrm>
          <a:prstGeom prst="rect">
            <a:avLst/>
          </a:prstGeom>
        </p:spPr>
      </p:pic>
      <p:pic>
        <p:nvPicPr>
          <p:cNvPr id="12" name="Picture 11">
            <a:extLst>
              <a:ext uri="{FF2B5EF4-FFF2-40B4-BE49-F238E27FC236}">
                <a16:creationId xmlns:a16="http://schemas.microsoft.com/office/drawing/2014/main" id="{D3C7B550-F120-9246-8CAA-50BA071B191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7111356" y="438320"/>
            <a:ext cx="2149580" cy="1609216"/>
          </a:xfrm>
          <a:prstGeom prst="rect">
            <a:avLst/>
          </a:prstGeom>
        </p:spPr>
      </p:pic>
      <p:pic>
        <p:nvPicPr>
          <p:cNvPr id="13" name="Picture 12">
            <a:extLst>
              <a:ext uri="{FF2B5EF4-FFF2-40B4-BE49-F238E27FC236}">
                <a16:creationId xmlns:a16="http://schemas.microsoft.com/office/drawing/2014/main" id="{6F13A2D2-C980-F941-ABEB-4B1F70A95448}"/>
              </a:ext>
            </a:extLst>
          </p:cNvPr>
          <p:cNvPicPr>
            <a:picLocks noChangeAspect="1"/>
          </p:cNvPicPr>
          <p:nvPr/>
        </p:nvPicPr>
        <p:blipFill>
          <a:blip r:embed="rId3"/>
          <a:stretch>
            <a:fillRect/>
          </a:stretch>
        </p:blipFill>
        <p:spPr>
          <a:xfrm rot="4798874">
            <a:off x="418942" y="4167597"/>
            <a:ext cx="2239048" cy="1698242"/>
          </a:xfrm>
          <a:prstGeom prst="rect">
            <a:avLst/>
          </a:prstGeom>
        </p:spPr>
      </p:pic>
      <p:pic>
        <p:nvPicPr>
          <p:cNvPr id="14" name="Picture 13">
            <a:extLst>
              <a:ext uri="{FF2B5EF4-FFF2-40B4-BE49-F238E27FC236}">
                <a16:creationId xmlns:a16="http://schemas.microsoft.com/office/drawing/2014/main" id="{4496A7F4-2398-0B4C-A6B7-A4D4902CC5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7086457" y="2350362"/>
            <a:ext cx="2175943" cy="1628952"/>
          </a:xfrm>
          <a:prstGeom prst="rect">
            <a:avLst/>
          </a:prstGeom>
        </p:spPr>
      </p:pic>
      <p:pic>
        <p:nvPicPr>
          <p:cNvPr id="15" name="Picture 14">
            <a:extLst>
              <a:ext uri="{FF2B5EF4-FFF2-40B4-BE49-F238E27FC236}">
                <a16:creationId xmlns:a16="http://schemas.microsoft.com/office/drawing/2014/main" id="{0419838D-1E2C-E044-9780-02B19D2481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3590522" y="2526948"/>
            <a:ext cx="2139578" cy="1601728"/>
          </a:xfrm>
          <a:prstGeom prst="rect">
            <a:avLst/>
          </a:prstGeom>
        </p:spPr>
      </p:pic>
      <p:pic>
        <p:nvPicPr>
          <p:cNvPr id="16" name="Picture 15">
            <a:extLst>
              <a:ext uri="{FF2B5EF4-FFF2-40B4-BE49-F238E27FC236}">
                <a16:creationId xmlns:a16="http://schemas.microsoft.com/office/drawing/2014/main" id="{811076D5-5085-5C41-BF52-FDB5D8446C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886916">
            <a:off x="3645413" y="588961"/>
            <a:ext cx="2139578" cy="1601728"/>
          </a:xfrm>
          <a:prstGeom prst="rect">
            <a:avLst/>
          </a:prstGeom>
        </p:spPr>
      </p:pic>
      <p:pic>
        <p:nvPicPr>
          <p:cNvPr id="17" name="Picture 16">
            <a:extLst>
              <a:ext uri="{FF2B5EF4-FFF2-40B4-BE49-F238E27FC236}">
                <a16:creationId xmlns:a16="http://schemas.microsoft.com/office/drawing/2014/main" id="{CA679DD5-2FFB-8A4E-ABC0-B9808BF2776B}"/>
              </a:ext>
            </a:extLst>
          </p:cNvPr>
          <p:cNvPicPr>
            <a:picLocks noChangeAspect="1"/>
          </p:cNvPicPr>
          <p:nvPr/>
        </p:nvPicPr>
        <p:blipFill>
          <a:blip r:embed="rId3"/>
          <a:stretch>
            <a:fillRect/>
          </a:stretch>
        </p:blipFill>
        <p:spPr>
          <a:xfrm rot="4798874">
            <a:off x="456062" y="2482511"/>
            <a:ext cx="2228975" cy="1690602"/>
          </a:xfrm>
          <a:prstGeom prst="rect">
            <a:avLst/>
          </a:prstGeom>
        </p:spPr>
      </p:pic>
      <p:pic>
        <p:nvPicPr>
          <p:cNvPr id="18" name="Picture 17">
            <a:extLst>
              <a:ext uri="{FF2B5EF4-FFF2-40B4-BE49-F238E27FC236}">
                <a16:creationId xmlns:a16="http://schemas.microsoft.com/office/drawing/2014/main" id="{F09D4A8D-048E-784F-9F81-941F165D7AC6}"/>
              </a:ext>
            </a:extLst>
          </p:cNvPr>
          <p:cNvPicPr>
            <a:picLocks noChangeAspect="1"/>
          </p:cNvPicPr>
          <p:nvPr/>
        </p:nvPicPr>
        <p:blipFill>
          <a:blip r:embed="rId3"/>
          <a:stretch>
            <a:fillRect/>
          </a:stretch>
        </p:blipFill>
        <p:spPr>
          <a:xfrm rot="4798874">
            <a:off x="3515776" y="4167598"/>
            <a:ext cx="2239048" cy="1698242"/>
          </a:xfrm>
          <a:prstGeom prst="rect">
            <a:avLst/>
          </a:prstGeom>
        </p:spPr>
      </p:pic>
    </p:spTree>
    <p:extLst>
      <p:ext uri="{BB962C8B-B14F-4D97-AF65-F5344CB8AC3E}">
        <p14:creationId xmlns:p14="http://schemas.microsoft.com/office/powerpoint/2010/main" val="36198733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025451" y="34437"/>
            <a:ext cx="1290242" cy="2207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15693" y="0"/>
            <a:ext cx="1571507" cy="233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AC2F7089-533A-7847-ACC0-36709C08A46F}"/>
              </a:ext>
            </a:extLst>
          </p:cNvPr>
          <p:cNvPicPr>
            <a:picLocks noChangeAspect="1"/>
          </p:cNvPicPr>
          <p:nvPr/>
        </p:nvPicPr>
        <p:blipFill>
          <a:blip r:embed="rId4"/>
          <a:stretch>
            <a:fillRect/>
          </a:stretch>
        </p:blipFill>
        <p:spPr>
          <a:xfrm rot="4798874">
            <a:off x="82388" y="476956"/>
            <a:ext cx="2228975" cy="1690602"/>
          </a:xfrm>
          <a:prstGeom prst="rect">
            <a:avLst/>
          </a:prstGeom>
        </p:spPr>
      </p:pic>
      <p:pic>
        <p:nvPicPr>
          <p:cNvPr id="15" name="Picture 14">
            <a:extLst>
              <a:ext uri="{FF2B5EF4-FFF2-40B4-BE49-F238E27FC236}">
                <a16:creationId xmlns:a16="http://schemas.microsoft.com/office/drawing/2014/main" id="{306C7D48-F1EE-A948-931F-370014A190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5978933" y="455581"/>
            <a:ext cx="2149580" cy="1609216"/>
          </a:xfrm>
          <a:prstGeom prst="rect">
            <a:avLst/>
          </a:prstGeom>
        </p:spPr>
      </p:pic>
      <p:pic>
        <p:nvPicPr>
          <p:cNvPr id="16" name="Picture 15">
            <a:extLst>
              <a:ext uri="{FF2B5EF4-FFF2-40B4-BE49-F238E27FC236}">
                <a16:creationId xmlns:a16="http://schemas.microsoft.com/office/drawing/2014/main" id="{10FB1073-982D-1A4F-9A07-F80DE39291B3}"/>
              </a:ext>
            </a:extLst>
          </p:cNvPr>
          <p:cNvPicPr>
            <a:picLocks noChangeAspect="1"/>
          </p:cNvPicPr>
          <p:nvPr/>
        </p:nvPicPr>
        <p:blipFill>
          <a:blip r:embed="rId4"/>
          <a:stretch>
            <a:fillRect/>
          </a:stretch>
        </p:blipFill>
        <p:spPr>
          <a:xfrm rot="4798874">
            <a:off x="72714" y="4036969"/>
            <a:ext cx="2239048" cy="1698242"/>
          </a:xfrm>
          <a:prstGeom prst="rect">
            <a:avLst/>
          </a:prstGeom>
        </p:spPr>
      </p:pic>
      <p:pic>
        <p:nvPicPr>
          <p:cNvPr id="17" name="Picture 16">
            <a:extLst>
              <a:ext uri="{FF2B5EF4-FFF2-40B4-BE49-F238E27FC236}">
                <a16:creationId xmlns:a16="http://schemas.microsoft.com/office/drawing/2014/main" id="{A6BABC4C-3D56-6543-B0A8-EC1C47359D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5990091" y="2384550"/>
            <a:ext cx="2175943" cy="1628952"/>
          </a:xfrm>
          <a:prstGeom prst="rect">
            <a:avLst/>
          </a:prstGeom>
        </p:spPr>
      </p:pic>
      <p:pic>
        <p:nvPicPr>
          <p:cNvPr id="18" name="Picture 17">
            <a:extLst>
              <a:ext uri="{FF2B5EF4-FFF2-40B4-BE49-F238E27FC236}">
                <a16:creationId xmlns:a16="http://schemas.microsoft.com/office/drawing/2014/main" id="{6143D274-2D93-3542-AE49-5165ADDDCB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3066716" y="2439857"/>
            <a:ext cx="2139578" cy="1601728"/>
          </a:xfrm>
          <a:prstGeom prst="rect">
            <a:avLst/>
          </a:prstGeom>
        </p:spPr>
      </p:pic>
      <p:pic>
        <p:nvPicPr>
          <p:cNvPr id="19" name="Picture 18">
            <a:extLst>
              <a:ext uri="{FF2B5EF4-FFF2-40B4-BE49-F238E27FC236}">
                <a16:creationId xmlns:a16="http://schemas.microsoft.com/office/drawing/2014/main" id="{86A2730F-3FDC-4E49-AC87-FA93FA7FE67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3097230" y="588962"/>
            <a:ext cx="2139578" cy="1601728"/>
          </a:xfrm>
          <a:prstGeom prst="rect">
            <a:avLst/>
          </a:prstGeom>
        </p:spPr>
      </p:pic>
      <p:pic>
        <p:nvPicPr>
          <p:cNvPr id="20" name="Picture 19">
            <a:extLst>
              <a:ext uri="{FF2B5EF4-FFF2-40B4-BE49-F238E27FC236}">
                <a16:creationId xmlns:a16="http://schemas.microsoft.com/office/drawing/2014/main" id="{2A0FD7AC-8BE0-DF4A-AD03-B8520DF38AA4}"/>
              </a:ext>
            </a:extLst>
          </p:cNvPr>
          <p:cNvPicPr>
            <a:picLocks noChangeAspect="1"/>
          </p:cNvPicPr>
          <p:nvPr/>
        </p:nvPicPr>
        <p:blipFill>
          <a:blip r:embed="rId4"/>
          <a:stretch>
            <a:fillRect/>
          </a:stretch>
        </p:blipFill>
        <p:spPr>
          <a:xfrm rot="4798874">
            <a:off x="51874" y="2345413"/>
            <a:ext cx="2228975" cy="1690602"/>
          </a:xfrm>
          <a:prstGeom prst="rect">
            <a:avLst/>
          </a:prstGeom>
        </p:spPr>
      </p:pic>
      <p:pic>
        <p:nvPicPr>
          <p:cNvPr id="21" name="Picture 20">
            <a:extLst>
              <a:ext uri="{FF2B5EF4-FFF2-40B4-BE49-F238E27FC236}">
                <a16:creationId xmlns:a16="http://schemas.microsoft.com/office/drawing/2014/main" id="{E20B3134-EB63-834E-B5B6-74F43F0AC494}"/>
              </a:ext>
            </a:extLst>
          </p:cNvPr>
          <p:cNvPicPr>
            <a:picLocks noChangeAspect="1"/>
          </p:cNvPicPr>
          <p:nvPr/>
        </p:nvPicPr>
        <p:blipFill>
          <a:blip r:embed="rId4"/>
          <a:stretch>
            <a:fillRect/>
          </a:stretch>
        </p:blipFill>
        <p:spPr>
          <a:xfrm rot="4798874">
            <a:off x="3016981" y="4036970"/>
            <a:ext cx="2239048" cy="1698242"/>
          </a:xfrm>
          <a:prstGeom prst="rect">
            <a:avLst/>
          </a:prstGeom>
        </p:spPr>
      </p:pic>
      <p:pic>
        <p:nvPicPr>
          <p:cNvPr id="22" name="Picture 21">
            <a:extLst>
              <a:ext uri="{FF2B5EF4-FFF2-40B4-BE49-F238E27FC236}">
                <a16:creationId xmlns:a16="http://schemas.microsoft.com/office/drawing/2014/main" id="{8D247B40-571F-8A46-835B-E086015A97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6041498" y="4158419"/>
            <a:ext cx="2139578" cy="1601728"/>
          </a:xfrm>
          <a:prstGeom prst="rect">
            <a:avLst/>
          </a:prstGeom>
        </p:spPr>
      </p:pic>
      <p:pic>
        <p:nvPicPr>
          <p:cNvPr id="23" name="Picture 22">
            <a:extLst>
              <a:ext uri="{FF2B5EF4-FFF2-40B4-BE49-F238E27FC236}">
                <a16:creationId xmlns:a16="http://schemas.microsoft.com/office/drawing/2014/main" id="{6A3B789D-CA19-B14F-8F1D-8E6DB42CBF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886916">
            <a:off x="8600782" y="4158419"/>
            <a:ext cx="2139578" cy="1601728"/>
          </a:xfrm>
          <a:prstGeom prst="rect">
            <a:avLst/>
          </a:prstGeom>
        </p:spPr>
      </p:pic>
    </p:spTree>
    <p:extLst>
      <p:ext uri="{BB962C8B-B14F-4D97-AF65-F5344CB8AC3E}">
        <p14:creationId xmlns:p14="http://schemas.microsoft.com/office/powerpoint/2010/main" val="39323146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05259" y="474201"/>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Task 1 Complete!</a:t>
            </a:r>
          </a:p>
        </p:txBody>
      </p:sp>
      <p:sp>
        <p:nvSpPr>
          <p:cNvPr id="3" name="TextBox 2"/>
          <p:cNvSpPr txBox="1"/>
          <p:nvPr/>
        </p:nvSpPr>
        <p:spPr>
          <a:xfrm>
            <a:off x="3751168" y="1965540"/>
            <a:ext cx="7663328" cy="1569660"/>
          </a:xfrm>
          <a:prstGeom prst="rect">
            <a:avLst/>
          </a:prstGeom>
          <a:noFill/>
        </p:spPr>
        <p:txBody>
          <a:bodyPr wrap="square" rtlCol="0">
            <a:spAutoFit/>
          </a:bodyPr>
          <a:lstStyle/>
          <a:p>
            <a:r>
              <a:rPr lang="en-GB" sz="3200" dirty="0">
                <a:latin typeface="+mj-lt"/>
              </a:rPr>
              <a:t>Well done you are great counters and well on your way to becoming awesome Sugar Detectives. </a:t>
            </a:r>
          </a:p>
        </p:txBody>
      </p:sp>
      <p:pic>
        <p:nvPicPr>
          <p:cNvPr id="5"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15083" y="4888992"/>
            <a:ext cx="695454" cy="1165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46639" y="4671218"/>
            <a:ext cx="1048691" cy="1392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57065" y="4499653"/>
            <a:ext cx="1266216" cy="1536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10896" y="4916445"/>
            <a:ext cx="1128679" cy="1128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205C2D6A-AB2B-9146-BEC6-185A0E256C3A}"/>
              </a:ext>
            </a:extLst>
          </p:cNvPr>
          <p:cNvPicPr>
            <a:picLocks noChangeAspect="1"/>
          </p:cNvPicPr>
          <p:nvPr/>
        </p:nvPicPr>
        <p:blipFill>
          <a:blip r:embed="rId6"/>
          <a:stretch>
            <a:fillRect/>
          </a:stretch>
        </p:blipFill>
        <p:spPr>
          <a:xfrm>
            <a:off x="383989" y="1958788"/>
            <a:ext cx="2205204" cy="1824996"/>
          </a:xfrm>
          <a:prstGeom prst="rect">
            <a:avLst/>
          </a:prstGeom>
        </p:spPr>
      </p:pic>
    </p:spTree>
    <p:extLst>
      <p:ext uri="{BB962C8B-B14F-4D97-AF65-F5344CB8AC3E}">
        <p14:creationId xmlns:p14="http://schemas.microsoft.com/office/powerpoint/2010/main" val="21846416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16561" y="0"/>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Task 2 - Question</a:t>
            </a:r>
          </a:p>
        </p:txBody>
      </p:sp>
      <p:sp>
        <p:nvSpPr>
          <p:cNvPr id="3" name="TextBox 2"/>
          <p:cNvSpPr txBox="1"/>
          <p:nvPr/>
        </p:nvSpPr>
        <p:spPr>
          <a:xfrm>
            <a:off x="0" y="1156050"/>
            <a:ext cx="12192000" cy="1446550"/>
          </a:xfrm>
          <a:prstGeom prst="rect">
            <a:avLst/>
          </a:prstGeom>
          <a:noFill/>
        </p:spPr>
        <p:txBody>
          <a:bodyPr wrap="square" rtlCol="0">
            <a:spAutoFit/>
          </a:bodyPr>
          <a:lstStyle/>
          <a:p>
            <a:pPr algn="ctr"/>
            <a:r>
              <a:rPr lang="en-GB" sz="4400" b="1" dirty="0"/>
              <a:t>Which drink is better for our teeth. A glass of tap water or a fizzy drink?</a:t>
            </a:r>
          </a:p>
        </p:txBody>
      </p:sp>
      <p:pic>
        <p:nvPicPr>
          <p:cNvPr id="7" name="Picture 6">
            <a:extLst>
              <a:ext uri="{FF2B5EF4-FFF2-40B4-BE49-F238E27FC236}">
                <a16:creationId xmlns:a16="http://schemas.microsoft.com/office/drawing/2014/main" id="{C2F11E06-8CB5-614C-844B-8D73D1D6A7F2}"/>
              </a:ext>
            </a:extLst>
          </p:cNvPr>
          <p:cNvPicPr>
            <a:picLocks noChangeAspect="1"/>
          </p:cNvPicPr>
          <p:nvPr/>
        </p:nvPicPr>
        <p:blipFill>
          <a:blip r:embed="rId2"/>
          <a:stretch>
            <a:fillRect/>
          </a:stretch>
        </p:blipFill>
        <p:spPr>
          <a:xfrm>
            <a:off x="4993398" y="3526331"/>
            <a:ext cx="2205204" cy="1824996"/>
          </a:xfrm>
          <a:prstGeom prst="rect">
            <a:avLst/>
          </a:prstGeom>
        </p:spPr>
      </p:pic>
      <p:pic>
        <p:nvPicPr>
          <p:cNvPr id="8" name="Picture 7">
            <a:extLst>
              <a:ext uri="{FF2B5EF4-FFF2-40B4-BE49-F238E27FC236}">
                <a16:creationId xmlns:a16="http://schemas.microsoft.com/office/drawing/2014/main" id="{2766BD48-B793-4B4E-8021-355C46AC627D}"/>
              </a:ext>
            </a:extLst>
          </p:cNvPr>
          <p:cNvPicPr>
            <a:picLocks noChangeAspect="1"/>
          </p:cNvPicPr>
          <p:nvPr/>
        </p:nvPicPr>
        <p:blipFill>
          <a:blip r:embed="rId3"/>
          <a:stretch>
            <a:fillRect/>
          </a:stretch>
        </p:blipFill>
        <p:spPr>
          <a:xfrm>
            <a:off x="8712933" y="2835320"/>
            <a:ext cx="1016202" cy="2686511"/>
          </a:xfrm>
          <a:prstGeom prst="rect">
            <a:avLst/>
          </a:prstGeom>
        </p:spPr>
      </p:pic>
      <p:pic>
        <p:nvPicPr>
          <p:cNvPr id="10" name="Picture 9">
            <a:extLst>
              <a:ext uri="{FF2B5EF4-FFF2-40B4-BE49-F238E27FC236}">
                <a16:creationId xmlns:a16="http://schemas.microsoft.com/office/drawing/2014/main" id="{87194A76-178D-944D-9371-E09B1F401030}"/>
              </a:ext>
            </a:extLst>
          </p:cNvPr>
          <p:cNvPicPr>
            <a:picLocks noChangeAspect="1"/>
          </p:cNvPicPr>
          <p:nvPr/>
        </p:nvPicPr>
        <p:blipFill>
          <a:blip r:embed="rId4"/>
          <a:stretch>
            <a:fillRect/>
          </a:stretch>
        </p:blipFill>
        <p:spPr>
          <a:xfrm>
            <a:off x="9969546" y="2843945"/>
            <a:ext cx="1013624" cy="2677886"/>
          </a:xfrm>
          <a:prstGeom prst="rect">
            <a:avLst/>
          </a:prstGeom>
        </p:spPr>
      </p:pic>
      <p:pic>
        <p:nvPicPr>
          <p:cNvPr id="12" name="Picture 11">
            <a:extLst>
              <a:ext uri="{FF2B5EF4-FFF2-40B4-BE49-F238E27FC236}">
                <a16:creationId xmlns:a16="http://schemas.microsoft.com/office/drawing/2014/main" id="{965DA4BB-034C-CF4F-B6F4-E32C4DA8B02D}"/>
              </a:ext>
            </a:extLst>
          </p:cNvPr>
          <p:cNvPicPr>
            <a:picLocks noChangeAspect="1"/>
          </p:cNvPicPr>
          <p:nvPr/>
        </p:nvPicPr>
        <p:blipFill>
          <a:blip r:embed="rId5"/>
          <a:stretch>
            <a:fillRect/>
          </a:stretch>
        </p:blipFill>
        <p:spPr>
          <a:xfrm>
            <a:off x="1260483" y="3222336"/>
            <a:ext cx="1388317" cy="1912478"/>
          </a:xfrm>
          <a:prstGeom prst="rect">
            <a:avLst/>
          </a:prstGeom>
        </p:spPr>
      </p:pic>
    </p:spTree>
    <p:extLst>
      <p:ext uri="{BB962C8B-B14F-4D97-AF65-F5344CB8AC3E}">
        <p14:creationId xmlns:p14="http://schemas.microsoft.com/office/powerpoint/2010/main" val="2389983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90363" y="-19697"/>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Correct! Water! </a:t>
            </a:r>
          </a:p>
        </p:txBody>
      </p:sp>
      <p:sp>
        <p:nvSpPr>
          <p:cNvPr id="3" name="TextBox 2"/>
          <p:cNvSpPr txBox="1"/>
          <p:nvPr/>
        </p:nvSpPr>
        <p:spPr>
          <a:xfrm>
            <a:off x="0" y="1156050"/>
            <a:ext cx="12192000" cy="2554545"/>
          </a:xfrm>
          <a:prstGeom prst="rect">
            <a:avLst/>
          </a:prstGeom>
          <a:noFill/>
        </p:spPr>
        <p:txBody>
          <a:bodyPr wrap="square" rtlCol="0">
            <a:spAutoFit/>
          </a:bodyPr>
          <a:lstStyle/>
          <a:p>
            <a:pPr algn="ctr"/>
            <a:r>
              <a:rPr lang="en-GB" sz="3200" b="1" dirty="0"/>
              <a:t>Tap Water is by far the best drink of choice. It has zero sugar and is great for our teeth and bodies. </a:t>
            </a:r>
          </a:p>
          <a:p>
            <a:pPr algn="ctr"/>
            <a:endParaRPr lang="en-GB" sz="3200" b="1" dirty="0"/>
          </a:p>
          <a:p>
            <a:pPr algn="ctr"/>
            <a:r>
              <a:rPr lang="en-GB" sz="3200" b="1" dirty="0"/>
              <a:t>Fizzy drinks are usually full of sugar and the fizz makes them more acidic which we know is not great for our teeth!</a:t>
            </a:r>
          </a:p>
        </p:txBody>
      </p:sp>
      <p:pic>
        <p:nvPicPr>
          <p:cNvPr id="7" name="Picture 6">
            <a:extLst>
              <a:ext uri="{FF2B5EF4-FFF2-40B4-BE49-F238E27FC236}">
                <a16:creationId xmlns:a16="http://schemas.microsoft.com/office/drawing/2014/main" id="{F32FA356-E695-0740-9CD3-AFE38FAD5946}"/>
              </a:ext>
            </a:extLst>
          </p:cNvPr>
          <p:cNvPicPr>
            <a:picLocks noChangeAspect="1"/>
          </p:cNvPicPr>
          <p:nvPr/>
        </p:nvPicPr>
        <p:blipFill>
          <a:blip r:embed="rId2"/>
          <a:stretch>
            <a:fillRect/>
          </a:stretch>
        </p:blipFill>
        <p:spPr>
          <a:xfrm>
            <a:off x="4993397" y="4042538"/>
            <a:ext cx="2205204" cy="1824996"/>
          </a:xfrm>
          <a:prstGeom prst="rect">
            <a:avLst/>
          </a:prstGeom>
        </p:spPr>
      </p:pic>
      <p:pic>
        <p:nvPicPr>
          <p:cNvPr id="8" name="Picture 7">
            <a:extLst>
              <a:ext uri="{FF2B5EF4-FFF2-40B4-BE49-F238E27FC236}">
                <a16:creationId xmlns:a16="http://schemas.microsoft.com/office/drawing/2014/main" id="{78BF398C-5266-CC4C-9BA6-49EF92885BC1}"/>
              </a:ext>
            </a:extLst>
          </p:cNvPr>
          <p:cNvPicPr>
            <a:picLocks noChangeAspect="1"/>
          </p:cNvPicPr>
          <p:nvPr/>
        </p:nvPicPr>
        <p:blipFill>
          <a:blip r:embed="rId3"/>
          <a:stretch>
            <a:fillRect/>
          </a:stretch>
        </p:blipFill>
        <p:spPr>
          <a:xfrm>
            <a:off x="1090666" y="4042538"/>
            <a:ext cx="1388317" cy="1912478"/>
          </a:xfrm>
          <a:prstGeom prst="rect">
            <a:avLst/>
          </a:prstGeom>
        </p:spPr>
      </p:pic>
      <p:pic>
        <p:nvPicPr>
          <p:cNvPr id="10" name="Picture 9">
            <a:extLst>
              <a:ext uri="{FF2B5EF4-FFF2-40B4-BE49-F238E27FC236}">
                <a16:creationId xmlns:a16="http://schemas.microsoft.com/office/drawing/2014/main" id="{353BA504-1EEE-6842-B97A-1017706E2C8B}"/>
              </a:ext>
            </a:extLst>
          </p:cNvPr>
          <p:cNvPicPr>
            <a:picLocks noChangeAspect="1"/>
          </p:cNvPicPr>
          <p:nvPr/>
        </p:nvPicPr>
        <p:blipFill>
          <a:blip r:embed="rId4"/>
          <a:stretch>
            <a:fillRect/>
          </a:stretch>
        </p:blipFill>
        <p:spPr>
          <a:xfrm>
            <a:off x="8801636" y="3948443"/>
            <a:ext cx="779139" cy="2059793"/>
          </a:xfrm>
          <a:prstGeom prst="rect">
            <a:avLst/>
          </a:prstGeom>
        </p:spPr>
      </p:pic>
      <p:pic>
        <p:nvPicPr>
          <p:cNvPr id="12" name="Picture 11">
            <a:extLst>
              <a:ext uri="{FF2B5EF4-FFF2-40B4-BE49-F238E27FC236}">
                <a16:creationId xmlns:a16="http://schemas.microsoft.com/office/drawing/2014/main" id="{DD2E7BB6-9650-244A-822A-0A7C4703B4C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058249" y="3955056"/>
            <a:ext cx="777162" cy="2053180"/>
          </a:xfrm>
          <a:prstGeom prst="rect">
            <a:avLst/>
          </a:prstGeom>
        </p:spPr>
      </p:pic>
    </p:spTree>
    <p:extLst>
      <p:ext uri="{BB962C8B-B14F-4D97-AF65-F5344CB8AC3E}">
        <p14:creationId xmlns:p14="http://schemas.microsoft.com/office/powerpoint/2010/main" val="2830203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 Final Sugar Detective Task</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276574635"/>
              </p:ext>
            </p:extLst>
          </p:nvPr>
        </p:nvGraphicFramePr>
        <p:xfrm>
          <a:off x="55808" y="1234440"/>
          <a:ext cx="6162112" cy="4114800"/>
        </p:xfrm>
        <a:graphic>
          <a:graphicData uri="http://schemas.openxmlformats.org/drawingml/2006/table">
            <a:tbl>
              <a:tblPr/>
              <a:tblGrid>
                <a:gridCol w="6162112">
                  <a:extLst>
                    <a:ext uri="{9D8B030D-6E8A-4147-A177-3AD203B41FA5}">
                      <a16:colId xmlns:a16="http://schemas.microsoft.com/office/drawing/2014/main" val="20000"/>
                    </a:ext>
                  </a:extLst>
                </a:gridCol>
              </a:tblGrid>
              <a:tr h="0">
                <a:tc>
                  <a:txBody>
                    <a:bodyPr/>
                    <a:lstStyle/>
                    <a:p>
                      <a:pPr rtl="0"/>
                      <a:r>
                        <a:rPr lang="en-AU" sz="2400" kern="1200" dirty="0">
                          <a:solidFill>
                            <a:schemeClr val="tx1"/>
                          </a:solidFill>
                          <a:latin typeface="+mj-lt"/>
                          <a:ea typeface="+mn-ea"/>
                          <a:cs typeface="+mn-cs"/>
                        </a:rPr>
                        <a:t>Print out the pictures which include how many teaspoons of sugar are in that particular drink or food. </a:t>
                      </a:r>
                    </a:p>
                    <a:p>
                      <a:pPr rtl="0"/>
                      <a:endParaRPr lang="en-AU" sz="2400" kern="1200" dirty="0">
                        <a:solidFill>
                          <a:schemeClr val="tx1"/>
                        </a:solidFill>
                        <a:latin typeface="+mj-lt"/>
                        <a:ea typeface="+mn-ea"/>
                        <a:cs typeface="+mn-cs"/>
                      </a:endParaRPr>
                    </a:p>
                    <a:p>
                      <a:pPr rtl="0"/>
                      <a:r>
                        <a:rPr lang="en-AU" sz="2400" kern="1200" dirty="0">
                          <a:solidFill>
                            <a:schemeClr val="tx1"/>
                          </a:solidFill>
                          <a:latin typeface="+mj-lt"/>
                          <a:ea typeface="+mn-ea"/>
                          <a:cs typeface="+mn-cs"/>
                        </a:rPr>
                        <a:t>In small groups students need to order them from highest to lowest. </a:t>
                      </a:r>
                    </a:p>
                    <a:p>
                      <a:pPr rtl="0"/>
                      <a:endParaRPr lang="en-AU" sz="2400" kern="1200" dirty="0">
                        <a:solidFill>
                          <a:schemeClr val="tx1"/>
                        </a:solidFill>
                        <a:latin typeface="+mj-lt"/>
                        <a:ea typeface="+mn-ea"/>
                        <a:cs typeface="+mn-cs"/>
                      </a:endParaRPr>
                    </a:p>
                    <a:p>
                      <a:pPr rtl="0"/>
                      <a:r>
                        <a:rPr lang="en-AU" sz="2400" b="1" kern="1200" dirty="0">
                          <a:solidFill>
                            <a:schemeClr val="tx1"/>
                          </a:solidFill>
                          <a:latin typeface="+mj-lt"/>
                          <a:ea typeface="+mn-ea"/>
                          <a:cs typeface="+mn-cs"/>
                        </a:rPr>
                        <a:t>Extension:</a:t>
                      </a:r>
                    </a:p>
                    <a:p>
                      <a:pPr rtl="0"/>
                      <a:r>
                        <a:rPr lang="en-AU" sz="2400" kern="1200" dirty="0">
                          <a:solidFill>
                            <a:schemeClr val="tx1"/>
                          </a:solidFill>
                          <a:latin typeface="+mj-lt"/>
                          <a:ea typeface="+mn-ea"/>
                          <a:cs typeface="+mn-cs"/>
                        </a:rPr>
                        <a:t>Have a range of random food items. Can students spot the Nutrition label. Bonus point if they can see where it says ‘sugars.’</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E06429F7-D341-264F-96C7-31EA84D6D19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98430" y="835511"/>
            <a:ext cx="4009805" cy="57106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626502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683135" y="1456821"/>
            <a:ext cx="2064730" cy="830997"/>
          </a:xfrm>
          <a:prstGeom prst="rect">
            <a:avLst/>
          </a:prstGeom>
          <a:noFill/>
        </p:spPr>
        <p:txBody>
          <a:bodyPr wrap="square" rtlCol="0">
            <a:spAutoFit/>
          </a:bodyPr>
          <a:lstStyle/>
          <a:p>
            <a:pPr algn="ctr"/>
            <a:r>
              <a:rPr lang="en-GB" sz="4800" b="1" dirty="0"/>
              <a:t>6</a:t>
            </a:r>
          </a:p>
        </p:txBody>
      </p:sp>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6" name="TextBox 5"/>
          <p:cNvSpPr txBox="1"/>
          <p:nvPr/>
        </p:nvSpPr>
        <p:spPr>
          <a:xfrm>
            <a:off x="314284" y="1187075"/>
            <a:ext cx="7477165" cy="2062103"/>
          </a:xfrm>
          <a:prstGeom prst="rect">
            <a:avLst/>
          </a:prstGeom>
          <a:noFill/>
        </p:spPr>
        <p:txBody>
          <a:bodyPr wrap="square" rtlCol="0">
            <a:spAutoFit/>
          </a:bodyPr>
          <a:lstStyle/>
          <a:p>
            <a:r>
              <a:rPr lang="en-GB" sz="3200" b="1" dirty="0"/>
              <a:t>How many table spoons of sugar are we recommended to have a day? </a:t>
            </a:r>
          </a:p>
          <a:p>
            <a:endParaRPr lang="en-GB" sz="3200" b="1" dirty="0"/>
          </a:p>
          <a:p>
            <a:r>
              <a:rPr lang="en-GB" sz="3200" b="1" dirty="0"/>
              <a:t>Why is too much sugar bad for our teeth? </a:t>
            </a:r>
          </a:p>
        </p:txBody>
      </p:sp>
      <p:sp>
        <p:nvSpPr>
          <p:cNvPr id="7" name="Rounded Rectangle 6"/>
          <p:cNvSpPr/>
          <p:nvPr/>
        </p:nvSpPr>
        <p:spPr>
          <a:xfrm>
            <a:off x="8683135" y="1456821"/>
            <a:ext cx="2064730" cy="830997"/>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9D761786-7BAF-A84B-AEF9-0E82BE0FC392}"/>
              </a:ext>
            </a:extLst>
          </p:cNvPr>
          <p:cNvSpPr/>
          <p:nvPr/>
        </p:nvSpPr>
        <p:spPr>
          <a:xfrm>
            <a:off x="628650" y="3525857"/>
            <a:ext cx="10934700" cy="1384995"/>
          </a:xfrm>
          <a:prstGeom prst="rect">
            <a:avLst/>
          </a:prstGeom>
        </p:spPr>
        <p:txBody>
          <a:bodyPr wrap="square">
            <a:spAutoFit/>
          </a:bodyPr>
          <a:lstStyle/>
          <a:p>
            <a:pPr algn="ctr"/>
            <a:r>
              <a:rPr lang="en-US" sz="2800" dirty="0">
                <a:latin typeface="+mj-lt"/>
              </a:rPr>
              <a:t>#</a:t>
            </a:r>
            <a:r>
              <a:rPr lang="en-US" sz="2800" dirty="0" err="1">
                <a:latin typeface="+mj-lt"/>
              </a:rPr>
              <a:t>HomeAction</a:t>
            </a:r>
            <a:r>
              <a:rPr lang="en-US" sz="2800" dirty="0">
                <a:latin typeface="+mj-lt"/>
              </a:rPr>
              <a:t> </a:t>
            </a:r>
          </a:p>
          <a:p>
            <a:pPr algn="ctr"/>
            <a:r>
              <a:rPr lang="en-US" sz="2800" dirty="0">
                <a:latin typeface="+mj-lt"/>
              </a:rPr>
              <a:t>At home look at the food and drink packaging and spot where the Nutrition Label is and where it says </a:t>
            </a:r>
            <a:r>
              <a:rPr lang="en-US" sz="2800" b="1" dirty="0">
                <a:latin typeface="+mj-lt"/>
              </a:rPr>
              <a:t>sugars. </a:t>
            </a:r>
            <a:endParaRPr lang="en-US" sz="2800" dirty="0">
              <a:latin typeface="+mj-lt"/>
            </a:endParaRPr>
          </a:p>
        </p:txBody>
      </p:sp>
      <p:pic>
        <p:nvPicPr>
          <p:cNvPr id="12" name="Picture 11">
            <a:extLst>
              <a:ext uri="{FF2B5EF4-FFF2-40B4-BE49-F238E27FC236}">
                <a16:creationId xmlns:a16="http://schemas.microsoft.com/office/drawing/2014/main" id="{258AA975-2A90-D047-8E40-BA907DF37031}"/>
              </a:ext>
            </a:extLst>
          </p:cNvPr>
          <p:cNvPicPr>
            <a:picLocks noChangeAspect="1"/>
          </p:cNvPicPr>
          <p:nvPr/>
        </p:nvPicPr>
        <p:blipFill>
          <a:blip r:embed="rId3"/>
          <a:stretch>
            <a:fillRect/>
          </a:stretch>
        </p:blipFill>
        <p:spPr>
          <a:xfrm>
            <a:off x="9590857" y="5464210"/>
            <a:ext cx="2314015" cy="1123950"/>
          </a:xfrm>
          <a:prstGeom prst="rect">
            <a:avLst/>
          </a:prstGeom>
        </p:spPr>
      </p:pic>
      <p:pic>
        <p:nvPicPr>
          <p:cNvPr id="13" name="Picture 12">
            <a:extLst>
              <a:ext uri="{FF2B5EF4-FFF2-40B4-BE49-F238E27FC236}">
                <a16:creationId xmlns:a16="http://schemas.microsoft.com/office/drawing/2014/main" id="{08959BD3-382B-094E-B35B-7F8E2545EF65}"/>
              </a:ext>
            </a:extLst>
          </p:cNvPr>
          <p:cNvPicPr>
            <a:picLocks noChangeAspect="1"/>
          </p:cNvPicPr>
          <p:nvPr/>
        </p:nvPicPr>
        <p:blipFill>
          <a:blip r:embed="rId4"/>
          <a:stretch>
            <a:fillRect/>
          </a:stretch>
        </p:blipFill>
        <p:spPr>
          <a:xfrm rot="400689">
            <a:off x="383669" y="5179654"/>
            <a:ext cx="2110426" cy="1316404"/>
          </a:xfrm>
          <a:prstGeom prst="rect">
            <a:avLst/>
          </a:prstGeom>
        </p:spPr>
      </p:pic>
    </p:spTree>
    <p:extLst>
      <p:ext uri="{BB962C8B-B14F-4D97-AF65-F5344CB8AC3E}">
        <p14:creationId xmlns:p14="http://schemas.microsoft.com/office/powerpoint/2010/main" val="4576134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678204"/>
          </a:xfrm>
          <a:prstGeom prst="rect">
            <a:avLst/>
          </a:prstGeom>
          <a:ln w="25400">
            <a:solidFill>
              <a:schemeClr val="accent5"/>
            </a:solidFill>
          </a:ln>
        </p:spPr>
        <p:txBody>
          <a:bodyPr wrap="square">
            <a:spAutoFit/>
          </a:bodyPr>
          <a:lstStyle/>
          <a:p>
            <a:r>
              <a:rPr lang="en-AU" sz="2000" b="1" dirty="0"/>
              <a:t>KS1 Learning opportunities in Health and Wellbeing</a:t>
            </a:r>
          </a:p>
          <a:p>
            <a:r>
              <a:rPr lang="en-AU" i="1" dirty="0"/>
              <a:t>Pupils learn... </a:t>
            </a:r>
          </a:p>
          <a:p>
            <a:endParaRPr lang="en-AU" i="1" dirty="0"/>
          </a:p>
          <a:p>
            <a:r>
              <a:rPr lang="en-AU" b="1" dirty="0"/>
              <a:t>H2. </a:t>
            </a:r>
            <a:r>
              <a:rPr lang="en-AU" dirty="0"/>
              <a:t>About foods that support good health and the risks of eating too much sugar</a:t>
            </a:r>
          </a:p>
          <a:p>
            <a:r>
              <a:rPr lang="en-AU" b="1" dirty="0"/>
              <a:t>H17</a:t>
            </a:r>
            <a:r>
              <a:rPr lang="en-AU" dirty="0"/>
              <a:t>. about things that help people feel good (e.g. playing outside, doing things they enjoy, spending time with family, getting enough sleep</a:t>
            </a:r>
          </a:p>
          <a:p>
            <a:r>
              <a:rPr lang="en-AU" dirty="0"/>
              <a:t> </a:t>
            </a:r>
            <a:endParaRPr lang="en-AU" sz="2000" dirty="0"/>
          </a:p>
          <a:p>
            <a:endParaRPr lang="en-AU" sz="2000" dirty="0">
              <a:effectLst/>
            </a:endParaRPr>
          </a:p>
          <a:p>
            <a:r>
              <a:rPr lang="en-AU" sz="2000" b="1" dirty="0"/>
              <a:t>KS2 Learning opportunities in Health and Wellbeing </a:t>
            </a:r>
          </a:p>
          <a:p>
            <a:r>
              <a:rPr lang="en-AU" i="1" dirty="0"/>
              <a:t>Pupils learn... </a:t>
            </a:r>
          </a:p>
          <a:p>
            <a:endParaRPr lang="en-AU" sz="2000" dirty="0"/>
          </a:p>
          <a:p>
            <a:r>
              <a:rPr lang="en-AU" b="1" dirty="0"/>
              <a:t>H1. </a:t>
            </a:r>
            <a:r>
              <a:rPr lang="en-AU" dirty="0"/>
              <a:t>how to make informed decisions about health</a:t>
            </a:r>
            <a:br>
              <a:rPr lang="en-AU" dirty="0"/>
            </a:br>
            <a:r>
              <a:rPr lang="en-AU" b="1" dirty="0"/>
              <a:t>H2. </a:t>
            </a:r>
            <a:r>
              <a:rPr lang="en-AU" dirty="0"/>
              <a:t>about the elements of a balanced, healthy lifestyle </a:t>
            </a:r>
            <a:endParaRPr lang="en-AU" sz="2000" dirty="0"/>
          </a:p>
          <a:p>
            <a:r>
              <a:rPr lang="en-AU" b="1" dirty="0"/>
              <a:t>H6. </a:t>
            </a:r>
            <a:r>
              <a:rPr lang="en-AU" dirty="0"/>
              <a:t>about what constitutes a healthy diet; how to plan healthy meals; benefits to health and wellbeing of eating nutritionally rich foods; risks associated with not eating a healthy diet including obesity and tooth decay.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192411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3803" y="1242247"/>
            <a:ext cx="5003960" cy="4031873"/>
          </a:xfrm>
          <a:prstGeom prst="rect">
            <a:avLst/>
          </a:prstGeom>
          <a:noFill/>
        </p:spPr>
        <p:txBody>
          <a:bodyPr wrap="square" rtlCol="0">
            <a:spAutoFit/>
          </a:bodyPr>
          <a:lstStyle/>
          <a:p>
            <a:r>
              <a:rPr lang="en-GB" sz="3200" dirty="0">
                <a:latin typeface="+mj-lt"/>
              </a:rPr>
              <a:t>Read the Story, </a:t>
            </a:r>
          </a:p>
          <a:p>
            <a:r>
              <a:rPr lang="en-GB" sz="3200" dirty="0">
                <a:latin typeface="+mj-lt"/>
              </a:rPr>
              <a:t>‘The Sneaky Sugar Cube’</a:t>
            </a:r>
          </a:p>
          <a:p>
            <a:endParaRPr lang="en-GB" sz="3200" dirty="0">
              <a:latin typeface="+mj-lt"/>
            </a:endParaRPr>
          </a:p>
          <a:p>
            <a:endParaRPr lang="en-GB" sz="3200" dirty="0">
              <a:latin typeface="+mj-lt"/>
            </a:endParaRPr>
          </a:p>
          <a:p>
            <a:r>
              <a:rPr lang="en-GB" sz="3200" b="1" dirty="0">
                <a:latin typeface="+mj-lt"/>
              </a:rPr>
              <a:t>Story Question:</a:t>
            </a:r>
          </a:p>
          <a:p>
            <a:r>
              <a:rPr lang="en-GB" sz="3200" dirty="0">
                <a:latin typeface="+mj-lt"/>
              </a:rPr>
              <a:t>How many teaspoons of sugar are we recommended to have a day?</a:t>
            </a:r>
          </a:p>
        </p:txBody>
      </p:sp>
      <p:pic>
        <p:nvPicPr>
          <p:cNvPr id="5" name="Picture 2">
            <a:extLst>
              <a:ext uri="{FF2B5EF4-FFF2-40B4-BE49-F238E27FC236}">
                <a16:creationId xmlns:a16="http://schemas.microsoft.com/office/drawing/2014/main" id="{F3811C8A-595D-7646-8354-E4C22B46640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32787" y="509662"/>
            <a:ext cx="5374043" cy="51911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484135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394190" y="2108263"/>
            <a:ext cx="7883912" cy="2369880"/>
          </a:xfrm>
          <a:prstGeom prst="rect">
            <a:avLst/>
          </a:prstGeom>
          <a:ln w="25400">
            <a:solidFill>
              <a:schemeClr val="accent5"/>
            </a:solidFill>
          </a:ln>
        </p:spPr>
        <p:txBody>
          <a:bodyPr wrap="square">
            <a:spAutoFit/>
          </a:bodyPr>
          <a:lstStyle/>
          <a:p>
            <a:r>
              <a:rPr lang="en-GB" sz="2400" b="1" dirty="0">
                <a:solidFill>
                  <a:srgbClr val="333333"/>
                </a:solidFill>
                <a:latin typeface="proxima_nova_bold"/>
              </a:rPr>
              <a:t>Science Key Stages 1 and 2: </a:t>
            </a:r>
          </a:p>
          <a:p>
            <a:r>
              <a:rPr lang="en-GB" sz="2400" b="1" dirty="0">
                <a:solidFill>
                  <a:srgbClr val="333333"/>
                </a:solidFill>
                <a:latin typeface="proxima_nova_bold"/>
              </a:rPr>
              <a:t>Animals Including Humans</a:t>
            </a:r>
            <a:endParaRPr lang="en-AU" sz="2400" b="1" dirty="0">
              <a:solidFill>
                <a:srgbClr val="333333"/>
              </a:solidFill>
              <a:latin typeface="proxima_nova_bold"/>
            </a:endParaRPr>
          </a:p>
          <a:p>
            <a:pPr lvl="0"/>
            <a:r>
              <a:rPr lang="en-GB" sz="2000" dirty="0">
                <a:solidFill>
                  <a:srgbClr val="333333"/>
                </a:solidFill>
                <a:latin typeface="proxima_nova_rgregular"/>
              </a:rPr>
              <a:t>Describe the importance for humans of exercise, eating the right amounts of different types of food, and hygiene </a:t>
            </a:r>
            <a:r>
              <a:rPr lang="en-GB" sz="2000" b="1" i="1" dirty="0">
                <a:solidFill>
                  <a:srgbClr val="333333"/>
                </a:solidFill>
                <a:latin typeface="proxima_nova_rgregular"/>
              </a:rPr>
              <a:t>(year 2)</a:t>
            </a:r>
          </a:p>
          <a:p>
            <a:pPr lvl="0"/>
            <a:endParaRPr lang="en-AU" sz="2000" dirty="0">
              <a:solidFill>
                <a:srgbClr val="333333"/>
              </a:solidFill>
              <a:latin typeface="proxima_nova_rgregular"/>
            </a:endParaRPr>
          </a:p>
          <a:p>
            <a:r>
              <a:rPr lang="en-GB" sz="2000" dirty="0">
                <a:solidFill>
                  <a:srgbClr val="333333"/>
                </a:solidFill>
                <a:latin typeface="proxima_nova_rgregular"/>
              </a:rPr>
              <a:t>Find out about and describe the basic needs of animals, including humans, for survival (water, food and air) </a:t>
            </a:r>
            <a:r>
              <a:rPr lang="en-GB" sz="2000" b="1" i="1" dirty="0">
                <a:solidFill>
                  <a:srgbClr val="333333"/>
                </a:solidFill>
                <a:latin typeface="proxima_nova_rgregular"/>
              </a:rPr>
              <a:t>(year 2)</a:t>
            </a:r>
            <a:endParaRPr lang="en-AU" sz="2000" b="1" i="1" dirty="0">
              <a:solidFill>
                <a:srgbClr val="333333"/>
              </a:solidFill>
              <a:latin typeface="proxima_nova_rgregular"/>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Cross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668721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3597" y="1532586"/>
            <a:ext cx="5290233" cy="2862322"/>
          </a:xfrm>
          <a:prstGeom prst="rect">
            <a:avLst/>
          </a:prstGeom>
          <a:noFill/>
        </p:spPr>
        <p:txBody>
          <a:bodyPr wrap="square" rtlCol="0">
            <a:spAutoFit/>
          </a:bodyPr>
          <a:lstStyle/>
          <a:p>
            <a:r>
              <a:rPr lang="en-GB" sz="6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So where does sugar come from?</a:t>
            </a:r>
          </a:p>
        </p:txBody>
      </p:sp>
      <p:pic>
        <p:nvPicPr>
          <p:cNvPr id="7" name="Picture 6">
            <a:extLst>
              <a:ext uri="{FF2B5EF4-FFF2-40B4-BE49-F238E27FC236}">
                <a16:creationId xmlns:a16="http://schemas.microsoft.com/office/drawing/2014/main" id="{BFA5A7C7-1734-6F43-80C8-1EF1A10947A5}"/>
              </a:ext>
            </a:extLst>
          </p:cNvPr>
          <p:cNvPicPr>
            <a:picLocks noChangeAspect="1"/>
          </p:cNvPicPr>
          <p:nvPr/>
        </p:nvPicPr>
        <p:blipFill>
          <a:blip r:embed="rId2"/>
          <a:stretch>
            <a:fillRect/>
          </a:stretch>
        </p:blipFill>
        <p:spPr>
          <a:xfrm>
            <a:off x="7068104" y="817510"/>
            <a:ext cx="3256951" cy="3767369"/>
          </a:xfrm>
          <a:prstGeom prst="rect">
            <a:avLst/>
          </a:prstGeom>
        </p:spPr>
      </p:pic>
    </p:spTree>
    <p:extLst>
      <p:ext uri="{BB962C8B-B14F-4D97-AF65-F5344CB8AC3E}">
        <p14:creationId xmlns:p14="http://schemas.microsoft.com/office/powerpoint/2010/main" val="13480900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257" y="0"/>
            <a:ext cx="11935968" cy="1446550"/>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Well this depends on which sugar you are talking about. </a:t>
            </a:r>
          </a:p>
        </p:txBody>
      </p:sp>
      <p:sp>
        <p:nvSpPr>
          <p:cNvPr id="3" name="TextBox 2">
            <a:extLst>
              <a:ext uri="{FF2B5EF4-FFF2-40B4-BE49-F238E27FC236}">
                <a16:creationId xmlns:a16="http://schemas.microsoft.com/office/drawing/2014/main" id="{E2B64877-F313-F348-91E9-85CA911169FF}"/>
              </a:ext>
            </a:extLst>
          </p:cNvPr>
          <p:cNvSpPr txBox="1"/>
          <p:nvPr/>
        </p:nvSpPr>
        <p:spPr>
          <a:xfrm>
            <a:off x="361536" y="2248565"/>
            <a:ext cx="6259133" cy="3046988"/>
          </a:xfrm>
          <a:prstGeom prst="rect">
            <a:avLst/>
          </a:prstGeom>
          <a:noFill/>
        </p:spPr>
        <p:txBody>
          <a:bodyPr wrap="square" rtlCol="0">
            <a:spAutoFit/>
          </a:bodyPr>
          <a:lstStyle/>
          <a:p>
            <a:r>
              <a:rPr lang="en-US" sz="2400" dirty="0"/>
              <a:t>White table sugar which is most commonly used and known, is from the sugar cane plant grown best in a tropical climate.  </a:t>
            </a:r>
          </a:p>
          <a:p>
            <a:endParaRPr lang="en-US" sz="2400" dirty="0"/>
          </a:p>
          <a:p>
            <a:r>
              <a:rPr lang="en-US" sz="2400" dirty="0"/>
              <a:t>The plant is crushed to release the juice and the juice is heated and filtered. It is then put through a process called </a:t>
            </a:r>
            <a:r>
              <a:rPr lang="en-US" sz="2400" b="1" dirty="0"/>
              <a:t>crystallization </a:t>
            </a:r>
            <a:r>
              <a:rPr lang="en-US" sz="2400" dirty="0"/>
              <a:t>which converts it to its white sugar form. </a:t>
            </a:r>
          </a:p>
        </p:txBody>
      </p:sp>
      <p:pic>
        <p:nvPicPr>
          <p:cNvPr id="7" name="Picture 6">
            <a:extLst>
              <a:ext uri="{FF2B5EF4-FFF2-40B4-BE49-F238E27FC236}">
                <a16:creationId xmlns:a16="http://schemas.microsoft.com/office/drawing/2014/main" id="{35206707-C320-A749-B6A7-F13CB97EF8F6}"/>
              </a:ext>
            </a:extLst>
          </p:cNvPr>
          <p:cNvPicPr>
            <a:picLocks noChangeAspect="1"/>
          </p:cNvPicPr>
          <p:nvPr/>
        </p:nvPicPr>
        <p:blipFill>
          <a:blip r:embed="rId2"/>
          <a:stretch>
            <a:fillRect/>
          </a:stretch>
        </p:blipFill>
        <p:spPr>
          <a:xfrm>
            <a:off x="8628898" y="1041137"/>
            <a:ext cx="1772883" cy="2050723"/>
          </a:xfrm>
          <a:prstGeom prst="rect">
            <a:avLst/>
          </a:prstGeom>
        </p:spPr>
      </p:pic>
      <p:pic>
        <p:nvPicPr>
          <p:cNvPr id="9" name="Picture 8">
            <a:extLst>
              <a:ext uri="{FF2B5EF4-FFF2-40B4-BE49-F238E27FC236}">
                <a16:creationId xmlns:a16="http://schemas.microsoft.com/office/drawing/2014/main" id="{16387151-49C1-104D-9EAF-8B06E3B604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65423" y="3432878"/>
            <a:ext cx="3756424" cy="2504282"/>
          </a:xfrm>
          <a:prstGeom prst="rect">
            <a:avLst/>
          </a:prstGeom>
        </p:spPr>
      </p:pic>
      <p:sp>
        <p:nvSpPr>
          <p:cNvPr id="10" name="TextBox 9">
            <a:extLst>
              <a:ext uri="{FF2B5EF4-FFF2-40B4-BE49-F238E27FC236}">
                <a16:creationId xmlns:a16="http://schemas.microsoft.com/office/drawing/2014/main" id="{29AD3FA6-264F-C74C-9218-15BB2E14A450}"/>
              </a:ext>
            </a:extLst>
          </p:cNvPr>
          <p:cNvSpPr txBox="1"/>
          <p:nvPr/>
        </p:nvSpPr>
        <p:spPr>
          <a:xfrm>
            <a:off x="2918674" y="6396335"/>
            <a:ext cx="6259133" cy="461665"/>
          </a:xfrm>
          <a:prstGeom prst="rect">
            <a:avLst/>
          </a:prstGeom>
          <a:noFill/>
        </p:spPr>
        <p:txBody>
          <a:bodyPr wrap="square" rtlCol="0">
            <a:spAutoFit/>
          </a:bodyPr>
          <a:lstStyle/>
          <a:p>
            <a:r>
              <a:rPr lang="en-US" sz="2400" b="1" dirty="0"/>
              <a:t>What other types of sugar do you know? </a:t>
            </a:r>
          </a:p>
        </p:txBody>
      </p:sp>
    </p:spTree>
    <p:extLst>
      <p:ext uri="{BB962C8B-B14F-4D97-AF65-F5344CB8AC3E}">
        <p14:creationId xmlns:p14="http://schemas.microsoft.com/office/powerpoint/2010/main" val="5253208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906" y="0"/>
            <a:ext cx="11304667" cy="646331"/>
          </a:xfrm>
          <a:prstGeom prst="rect">
            <a:avLst/>
          </a:prstGeom>
          <a:noFill/>
        </p:spPr>
        <p:txBody>
          <a:bodyPr wrap="square" rtlCol="0">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Did you know there are over 56 names and types of sugar? </a:t>
            </a:r>
          </a:p>
        </p:txBody>
      </p:sp>
      <p:sp>
        <p:nvSpPr>
          <p:cNvPr id="8" name="TextBox 7">
            <a:extLst>
              <a:ext uri="{FF2B5EF4-FFF2-40B4-BE49-F238E27FC236}">
                <a16:creationId xmlns:a16="http://schemas.microsoft.com/office/drawing/2014/main" id="{9A2BD4FD-5F9F-6249-8CB9-0655503ADB96}"/>
              </a:ext>
            </a:extLst>
          </p:cNvPr>
          <p:cNvSpPr txBox="1"/>
          <p:nvPr/>
        </p:nvSpPr>
        <p:spPr>
          <a:xfrm>
            <a:off x="4290736" y="922041"/>
            <a:ext cx="3515005" cy="461665"/>
          </a:xfrm>
          <a:prstGeom prst="rect">
            <a:avLst/>
          </a:prstGeom>
          <a:noFill/>
        </p:spPr>
        <p:txBody>
          <a:bodyPr wrap="square" rtlCol="0">
            <a:spAutoFit/>
          </a:bodyPr>
          <a:lstStyle/>
          <a:p>
            <a:r>
              <a:rPr lang="en-US" sz="2400" dirty="0"/>
              <a:t>Here are some examples:</a:t>
            </a:r>
          </a:p>
        </p:txBody>
      </p:sp>
      <p:pic>
        <p:nvPicPr>
          <p:cNvPr id="4" name="Picture 3">
            <a:extLst>
              <a:ext uri="{FF2B5EF4-FFF2-40B4-BE49-F238E27FC236}">
                <a16:creationId xmlns:a16="http://schemas.microsoft.com/office/drawing/2014/main" id="{64F88B34-B291-3640-9365-0ABFD840D03F}"/>
              </a:ext>
            </a:extLst>
          </p:cNvPr>
          <p:cNvPicPr>
            <a:picLocks noChangeAspect="1"/>
          </p:cNvPicPr>
          <p:nvPr/>
        </p:nvPicPr>
        <p:blipFill>
          <a:blip r:embed="rId2"/>
          <a:stretch>
            <a:fillRect/>
          </a:stretch>
        </p:blipFill>
        <p:spPr>
          <a:xfrm>
            <a:off x="696783" y="2408912"/>
            <a:ext cx="3937000" cy="2057400"/>
          </a:xfrm>
          <a:prstGeom prst="rect">
            <a:avLst/>
          </a:prstGeom>
        </p:spPr>
      </p:pic>
      <p:sp>
        <p:nvSpPr>
          <p:cNvPr id="11" name="TextBox 10">
            <a:extLst>
              <a:ext uri="{FF2B5EF4-FFF2-40B4-BE49-F238E27FC236}">
                <a16:creationId xmlns:a16="http://schemas.microsoft.com/office/drawing/2014/main" id="{E9DA6AE4-BFB7-F74C-B489-CE2448317EA8}"/>
              </a:ext>
            </a:extLst>
          </p:cNvPr>
          <p:cNvSpPr txBox="1"/>
          <p:nvPr/>
        </p:nvSpPr>
        <p:spPr>
          <a:xfrm>
            <a:off x="907781" y="1646526"/>
            <a:ext cx="3515005" cy="584775"/>
          </a:xfrm>
          <a:prstGeom prst="rect">
            <a:avLst/>
          </a:prstGeom>
          <a:noFill/>
        </p:spPr>
        <p:txBody>
          <a:bodyPr wrap="square" rtlCol="0">
            <a:spAutoFit/>
          </a:bodyPr>
          <a:lstStyle/>
          <a:p>
            <a:pPr algn="ctr"/>
            <a:r>
              <a:rPr lang="en-US" sz="3200" b="1" dirty="0"/>
              <a:t>Agave</a:t>
            </a:r>
          </a:p>
        </p:txBody>
      </p:sp>
      <p:pic>
        <p:nvPicPr>
          <p:cNvPr id="6" name="Picture 5">
            <a:extLst>
              <a:ext uri="{FF2B5EF4-FFF2-40B4-BE49-F238E27FC236}">
                <a16:creationId xmlns:a16="http://schemas.microsoft.com/office/drawing/2014/main" id="{E2F72C5D-E8DC-4D41-A664-A43A572EF2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62926" y="2408912"/>
            <a:ext cx="3090391" cy="2057400"/>
          </a:xfrm>
          <a:prstGeom prst="rect">
            <a:avLst/>
          </a:prstGeom>
        </p:spPr>
      </p:pic>
      <p:sp>
        <p:nvSpPr>
          <p:cNvPr id="12" name="TextBox 11">
            <a:extLst>
              <a:ext uri="{FF2B5EF4-FFF2-40B4-BE49-F238E27FC236}">
                <a16:creationId xmlns:a16="http://schemas.microsoft.com/office/drawing/2014/main" id="{45356555-A5E0-C74D-BDBE-A5D48D5ADCAB}"/>
              </a:ext>
            </a:extLst>
          </p:cNvPr>
          <p:cNvSpPr txBox="1"/>
          <p:nvPr/>
        </p:nvSpPr>
        <p:spPr>
          <a:xfrm>
            <a:off x="7450620" y="1738860"/>
            <a:ext cx="3515005" cy="584775"/>
          </a:xfrm>
          <a:prstGeom prst="rect">
            <a:avLst/>
          </a:prstGeom>
          <a:noFill/>
        </p:spPr>
        <p:txBody>
          <a:bodyPr wrap="square" rtlCol="0">
            <a:spAutoFit/>
          </a:bodyPr>
          <a:lstStyle/>
          <a:p>
            <a:pPr algn="ctr"/>
            <a:r>
              <a:rPr lang="en-US" sz="3200" b="1" dirty="0"/>
              <a:t>Maple Syrup </a:t>
            </a:r>
          </a:p>
        </p:txBody>
      </p:sp>
      <p:sp>
        <p:nvSpPr>
          <p:cNvPr id="13" name="TextBox 12">
            <a:extLst>
              <a:ext uri="{FF2B5EF4-FFF2-40B4-BE49-F238E27FC236}">
                <a16:creationId xmlns:a16="http://schemas.microsoft.com/office/drawing/2014/main" id="{17F4FE11-67C7-B74C-8DB9-1A70A05F41E1}"/>
              </a:ext>
            </a:extLst>
          </p:cNvPr>
          <p:cNvSpPr txBox="1"/>
          <p:nvPr/>
        </p:nvSpPr>
        <p:spPr>
          <a:xfrm>
            <a:off x="180304" y="4917796"/>
            <a:ext cx="5228822" cy="830997"/>
          </a:xfrm>
          <a:prstGeom prst="rect">
            <a:avLst/>
          </a:prstGeom>
          <a:noFill/>
        </p:spPr>
        <p:txBody>
          <a:bodyPr wrap="square" rtlCol="0">
            <a:spAutoFit/>
          </a:bodyPr>
          <a:lstStyle/>
          <a:p>
            <a:pPr algn="ctr"/>
            <a:r>
              <a:rPr lang="en-US" sz="2400" dirty="0"/>
              <a:t>The plant is crushed and the juice which contains the sugar is extracted.  </a:t>
            </a:r>
          </a:p>
        </p:txBody>
      </p:sp>
      <p:sp>
        <p:nvSpPr>
          <p:cNvPr id="14" name="TextBox 13">
            <a:extLst>
              <a:ext uri="{FF2B5EF4-FFF2-40B4-BE49-F238E27FC236}">
                <a16:creationId xmlns:a16="http://schemas.microsoft.com/office/drawing/2014/main" id="{03DA6791-040D-9243-98EB-B4E29A889D8F}"/>
              </a:ext>
            </a:extLst>
          </p:cNvPr>
          <p:cNvSpPr txBox="1"/>
          <p:nvPr/>
        </p:nvSpPr>
        <p:spPr>
          <a:xfrm>
            <a:off x="6722773" y="4917796"/>
            <a:ext cx="5215942" cy="830997"/>
          </a:xfrm>
          <a:prstGeom prst="rect">
            <a:avLst/>
          </a:prstGeom>
          <a:noFill/>
        </p:spPr>
        <p:txBody>
          <a:bodyPr wrap="square" rtlCol="0">
            <a:spAutoFit/>
          </a:bodyPr>
          <a:lstStyle/>
          <a:p>
            <a:pPr algn="ctr"/>
            <a:r>
              <a:rPr lang="en-US" sz="2400" dirty="0"/>
              <a:t>A small tap is inserted into the tree and the syrup is then collected into a bucket. </a:t>
            </a:r>
          </a:p>
        </p:txBody>
      </p:sp>
    </p:spTree>
    <p:extLst>
      <p:ext uri="{BB962C8B-B14F-4D97-AF65-F5344CB8AC3E}">
        <p14:creationId xmlns:p14="http://schemas.microsoft.com/office/powerpoint/2010/main" val="38163819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24128" y="53229"/>
            <a:ext cx="7863069" cy="584775"/>
          </a:xfrm>
          <a:prstGeom prst="rect">
            <a:avLst/>
          </a:prstGeom>
          <a:noFill/>
        </p:spPr>
        <p:txBody>
          <a:bodyPr wrap="square" rtlCol="0">
            <a:spAutoFit/>
          </a:bodyPr>
          <a:lstStyle/>
          <a:p>
            <a:r>
              <a:rPr lang="en-GB" sz="3200" b="1" dirty="0">
                <a:latin typeface="+mj-lt"/>
              </a:rPr>
              <a:t>Why do we use sugar in our food and drink? </a:t>
            </a:r>
          </a:p>
        </p:txBody>
      </p:sp>
      <p:sp>
        <p:nvSpPr>
          <p:cNvPr id="4" name="TextBox 3">
            <a:extLst>
              <a:ext uri="{FF2B5EF4-FFF2-40B4-BE49-F238E27FC236}">
                <a16:creationId xmlns:a16="http://schemas.microsoft.com/office/drawing/2014/main" id="{9859EA3C-4084-6F47-A735-EC961940B7B1}"/>
              </a:ext>
            </a:extLst>
          </p:cNvPr>
          <p:cNvSpPr txBox="1"/>
          <p:nvPr/>
        </p:nvSpPr>
        <p:spPr>
          <a:xfrm>
            <a:off x="533955" y="1188418"/>
            <a:ext cx="6253211" cy="4585871"/>
          </a:xfrm>
          <a:prstGeom prst="rect">
            <a:avLst/>
          </a:prstGeom>
          <a:noFill/>
        </p:spPr>
        <p:txBody>
          <a:bodyPr wrap="square" rtlCol="0">
            <a:spAutoFit/>
          </a:bodyPr>
          <a:lstStyle/>
          <a:p>
            <a:r>
              <a:rPr lang="en-GB" sz="3200" b="1" dirty="0">
                <a:latin typeface="+mj-lt"/>
              </a:rPr>
              <a:t>Activity:</a:t>
            </a:r>
          </a:p>
          <a:p>
            <a:r>
              <a:rPr lang="en-GB" sz="2800" dirty="0">
                <a:latin typeface="+mj-lt"/>
              </a:rPr>
              <a:t>Draw yourself in the middle of a piece of paper. Write or draw all the foods or drinks you love to consume which contain sugar. </a:t>
            </a:r>
          </a:p>
          <a:p>
            <a:endParaRPr lang="en-GB" sz="3200" dirty="0">
              <a:latin typeface="+mj-lt"/>
            </a:endParaRPr>
          </a:p>
          <a:p>
            <a:r>
              <a:rPr lang="en-GB" sz="3200" b="1" dirty="0">
                <a:latin typeface="+mj-lt"/>
              </a:rPr>
              <a:t>Extension:</a:t>
            </a:r>
          </a:p>
          <a:p>
            <a:r>
              <a:rPr lang="en-GB" sz="2800" dirty="0">
                <a:latin typeface="+mj-lt"/>
              </a:rPr>
              <a:t>Discuss with a friend when you might eat these foods and drinks. Special occasions, lunch, after dinner, snack time?</a:t>
            </a:r>
          </a:p>
        </p:txBody>
      </p:sp>
      <p:pic>
        <p:nvPicPr>
          <p:cNvPr id="6" name="Picture 5">
            <a:extLst>
              <a:ext uri="{FF2B5EF4-FFF2-40B4-BE49-F238E27FC236}">
                <a16:creationId xmlns:a16="http://schemas.microsoft.com/office/drawing/2014/main" id="{52B10CD2-678D-6949-A904-B008241649E7}"/>
              </a:ext>
            </a:extLst>
          </p:cNvPr>
          <p:cNvPicPr>
            <a:picLocks noChangeAspect="1"/>
          </p:cNvPicPr>
          <p:nvPr/>
        </p:nvPicPr>
        <p:blipFill>
          <a:blip r:embed="rId2"/>
          <a:stretch>
            <a:fillRect/>
          </a:stretch>
        </p:blipFill>
        <p:spPr>
          <a:xfrm>
            <a:off x="8177032" y="1747468"/>
            <a:ext cx="1577461" cy="3390363"/>
          </a:xfrm>
          <a:prstGeom prst="rect">
            <a:avLst/>
          </a:prstGeom>
        </p:spPr>
      </p:pic>
      <p:sp>
        <p:nvSpPr>
          <p:cNvPr id="7" name="TextBox 6">
            <a:extLst>
              <a:ext uri="{FF2B5EF4-FFF2-40B4-BE49-F238E27FC236}">
                <a16:creationId xmlns:a16="http://schemas.microsoft.com/office/drawing/2014/main" id="{14160A26-3D58-3E4C-AC57-3605D109A367}"/>
              </a:ext>
            </a:extLst>
          </p:cNvPr>
          <p:cNvSpPr txBox="1"/>
          <p:nvPr/>
        </p:nvSpPr>
        <p:spPr>
          <a:xfrm>
            <a:off x="0" y="6324703"/>
            <a:ext cx="12192000" cy="523220"/>
          </a:xfrm>
          <a:prstGeom prst="rect">
            <a:avLst/>
          </a:prstGeom>
          <a:noFill/>
        </p:spPr>
        <p:txBody>
          <a:bodyPr wrap="square" rtlCol="0">
            <a:spAutoFit/>
          </a:bodyPr>
          <a:lstStyle/>
          <a:p>
            <a:pPr algn="ctr"/>
            <a:r>
              <a:rPr lang="en-GB" sz="2800" b="1" dirty="0">
                <a:latin typeface="+mj-lt"/>
              </a:rPr>
              <a:t>Did you discover any new kind of sweet meals or snacks that you never knew of?</a:t>
            </a:r>
          </a:p>
        </p:txBody>
      </p:sp>
    </p:spTree>
    <p:extLst>
      <p:ext uri="{BB962C8B-B14F-4D97-AF65-F5344CB8AC3E}">
        <p14:creationId xmlns:p14="http://schemas.microsoft.com/office/powerpoint/2010/main" val="39282733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1390" y="496202"/>
            <a:ext cx="7863069" cy="1077218"/>
          </a:xfrm>
          <a:prstGeom prst="rect">
            <a:avLst/>
          </a:prstGeom>
          <a:noFill/>
        </p:spPr>
        <p:txBody>
          <a:bodyPr wrap="square" rtlCol="0">
            <a:spAutoFit/>
          </a:bodyPr>
          <a:lstStyle/>
          <a:p>
            <a:r>
              <a:rPr lang="en-GB" sz="3200" b="1" dirty="0">
                <a:latin typeface="+mj-lt"/>
              </a:rPr>
              <a:t>We use sugar to make food or drinks taste sweet, which people enjoy. </a:t>
            </a:r>
          </a:p>
        </p:txBody>
      </p:sp>
      <p:sp>
        <p:nvSpPr>
          <p:cNvPr id="4" name="TextBox 3">
            <a:extLst>
              <a:ext uri="{FF2B5EF4-FFF2-40B4-BE49-F238E27FC236}">
                <a16:creationId xmlns:a16="http://schemas.microsoft.com/office/drawing/2014/main" id="{9859EA3C-4084-6F47-A735-EC961940B7B1}"/>
              </a:ext>
            </a:extLst>
          </p:cNvPr>
          <p:cNvSpPr txBox="1"/>
          <p:nvPr/>
        </p:nvSpPr>
        <p:spPr>
          <a:xfrm>
            <a:off x="601390" y="2268840"/>
            <a:ext cx="6253211" cy="3539430"/>
          </a:xfrm>
          <a:prstGeom prst="rect">
            <a:avLst/>
          </a:prstGeom>
          <a:noFill/>
        </p:spPr>
        <p:txBody>
          <a:bodyPr wrap="square" rtlCol="0">
            <a:spAutoFit/>
          </a:bodyPr>
          <a:lstStyle/>
          <a:p>
            <a:r>
              <a:rPr lang="en-GB" sz="3200" b="1" dirty="0">
                <a:latin typeface="+mj-lt"/>
              </a:rPr>
              <a:t>Some of the occasions you might consume sweet food and drinks are: </a:t>
            </a:r>
          </a:p>
          <a:p>
            <a:pPr marL="457200" indent="-457200">
              <a:buFontTx/>
              <a:buChar char="-"/>
            </a:pPr>
            <a:r>
              <a:rPr lang="en-GB" sz="3200" b="1" dirty="0">
                <a:latin typeface="+mj-lt"/>
              </a:rPr>
              <a:t>Parties </a:t>
            </a:r>
          </a:p>
          <a:p>
            <a:pPr marL="457200" indent="-457200">
              <a:buFontTx/>
              <a:buChar char="-"/>
            </a:pPr>
            <a:r>
              <a:rPr lang="en-GB" sz="3200" b="1" dirty="0">
                <a:latin typeface="+mj-lt"/>
              </a:rPr>
              <a:t>Celebrations </a:t>
            </a:r>
          </a:p>
          <a:p>
            <a:pPr marL="457200" indent="-457200">
              <a:buFontTx/>
              <a:buChar char="-"/>
            </a:pPr>
            <a:r>
              <a:rPr lang="en-GB" sz="3200" b="1" dirty="0">
                <a:latin typeface="+mj-lt"/>
              </a:rPr>
              <a:t>After dinner </a:t>
            </a:r>
          </a:p>
          <a:p>
            <a:pPr marL="457200" indent="-457200">
              <a:buFontTx/>
              <a:buChar char="-"/>
            </a:pPr>
            <a:r>
              <a:rPr lang="en-GB" sz="3200" b="1" dirty="0">
                <a:latin typeface="+mj-lt"/>
              </a:rPr>
              <a:t>As a snack </a:t>
            </a:r>
          </a:p>
          <a:p>
            <a:pPr marL="457200" indent="-457200">
              <a:buFontTx/>
              <a:buChar char="-"/>
            </a:pPr>
            <a:r>
              <a:rPr lang="en-GB" sz="3200" b="1" dirty="0">
                <a:latin typeface="+mj-lt"/>
              </a:rPr>
              <a:t>Breakfast </a:t>
            </a:r>
            <a:endParaRPr lang="en-GB" sz="2800" dirty="0">
              <a:latin typeface="+mj-lt"/>
            </a:endParaRPr>
          </a:p>
        </p:txBody>
      </p:sp>
      <p:pic>
        <p:nvPicPr>
          <p:cNvPr id="6" name="Picture 5">
            <a:extLst>
              <a:ext uri="{FF2B5EF4-FFF2-40B4-BE49-F238E27FC236}">
                <a16:creationId xmlns:a16="http://schemas.microsoft.com/office/drawing/2014/main" id="{52B10CD2-678D-6949-A904-B008241649E7}"/>
              </a:ext>
            </a:extLst>
          </p:cNvPr>
          <p:cNvPicPr>
            <a:picLocks noChangeAspect="1"/>
          </p:cNvPicPr>
          <p:nvPr/>
        </p:nvPicPr>
        <p:blipFill>
          <a:blip r:embed="rId2"/>
          <a:stretch>
            <a:fillRect/>
          </a:stretch>
        </p:blipFill>
        <p:spPr>
          <a:xfrm>
            <a:off x="8177032" y="1747468"/>
            <a:ext cx="1577461" cy="3390363"/>
          </a:xfrm>
          <a:prstGeom prst="rect">
            <a:avLst/>
          </a:prstGeom>
        </p:spPr>
      </p:pic>
      <p:sp>
        <p:nvSpPr>
          <p:cNvPr id="7" name="TextBox 6">
            <a:extLst>
              <a:ext uri="{FF2B5EF4-FFF2-40B4-BE49-F238E27FC236}">
                <a16:creationId xmlns:a16="http://schemas.microsoft.com/office/drawing/2014/main" id="{14160A26-3D58-3E4C-AC57-3605D109A367}"/>
              </a:ext>
            </a:extLst>
          </p:cNvPr>
          <p:cNvSpPr txBox="1"/>
          <p:nvPr/>
        </p:nvSpPr>
        <p:spPr>
          <a:xfrm>
            <a:off x="0" y="6324703"/>
            <a:ext cx="12192000" cy="523220"/>
          </a:xfrm>
          <a:prstGeom prst="rect">
            <a:avLst/>
          </a:prstGeom>
          <a:noFill/>
        </p:spPr>
        <p:txBody>
          <a:bodyPr wrap="square" rtlCol="0">
            <a:spAutoFit/>
          </a:bodyPr>
          <a:lstStyle/>
          <a:p>
            <a:pPr algn="ctr"/>
            <a:r>
              <a:rPr lang="en-GB" sz="2800" b="1" dirty="0">
                <a:latin typeface="+mj-lt"/>
              </a:rPr>
              <a:t>Does it matter how often we consume sugar? </a:t>
            </a:r>
          </a:p>
        </p:txBody>
      </p:sp>
    </p:spTree>
    <p:extLst>
      <p:ext uri="{BB962C8B-B14F-4D97-AF65-F5344CB8AC3E}">
        <p14:creationId xmlns:p14="http://schemas.microsoft.com/office/powerpoint/2010/main" val="15488307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9373" y="2607087"/>
            <a:ext cx="11469672" cy="1754326"/>
          </a:xfrm>
          <a:prstGeom prst="rect">
            <a:avLst/>
          </a:prstGeom>
        </p:spPr>
        <p:txBody>
          <a:bodyPr wrap="squar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Why does it matter how much sugar is in our food?</a:t>
            </a:r>
            <a:endParaRPr lang="en-GB" sz="5400" dirty="0"/>
          </a:p>
        </p:txBody>
      </p:sp>
      <p:pic>
        <p:nvPicPr>
          <p:cNvPr id="5" name="Picture 4">
            <a:extLst>
              <a:ext uri="{FF2B5EF4-FFF2-40B4-BE49-F238E27FC236}">
                <a16:creationId xmlns:a16="http://schemas.microsoft.com/office/drawing/2014/main" id="{A2BF5639-04B3-3C4D-94E1-993C484550B9}"/>
              </a:ext>
            </a:extLst>
          </p:cNvPr>
          <p:cNvPicPr>
            <a:picLocks noChangeAspect="1"/>
          </p:cNvPicPr>
          <p:nvPr/>
        </p:nvPicPr>
        <p:blipFill>
          <a:blip r:embed="rId2"/>
          <a:stretch>
            <a:fillRect/>
          </a:stretch>
        </p:blipFill>
        <p:spPr>
          <a:xfrm rot="21176068">
            <a:off x="580337" y="805748"/>
            <a:ext cx="1184433" cy="1175252"/>
          </a:xfrm>
          <a:prstGeom prst="rect">
            <a:avLst/>
          </a:prstGeom>
        </p:spPr>
      </p:pic>
      <p:pic>
        <p:nvPicPr>
          <p:cNvPr id="6" name="Picture 5">
            <a:extLst>
              <a:ext uri="{FF2B5EF4-FFF2-40B4-BE49-F238E27FC236}">
                <a16:creationId xmlns:a16="http://schemas.microsoft.com/office/drawing/2014/main" id="{65E0BA17-84AA-AC40-89E9-B66736C25391}"/>
              </a:ext>
            </a:extLst>
          </p:cNvPr>
          <p:cNvPicPr>
            <a:picLocks noChangeAspect="1"/>
          </p:cNvPicPr>
          <p:nvPr/>
        </p:nvPicPr>
        <p:blipFill>
          <a:blip r:embed="rId3"/>
          <a:stretch>
            <a:fillRect/>
          </a:stretch>
        </p:blipFill>
        <p:spPr>
          <a:xfrm>
            <a:off x="3564301" y="756077"/>
            <a:ext cx="1454568" cy="1165581"/>
          </a:xfrm>
          <a:prstGeom prst="rect">
            <a:avLst/>
          </a:prstGeom>
        </p:spPr>
      </p:pic>
      <p:pic>
        <p:nvPicPr>
          <p:cNvPr id="7" name="Picture 6">
            <a:extLst>
              <a:ext uri="{FF2B5EF4-FFF2-40B4-BE49-F238E27FC236}">
                <a16:creationId xmlns:a16="http://schemas.microsoft.com/office/drawing/2014/main" id="{200B26E4-7A30-5F46-A374-5814D561EB6C}"/>
              </a:ext>
            </a:extLst>
          </p:cNvPr>
          <p:cNvPicPr>
            <a:picLocks noChangeAspect="1"/>
          </p:cNvPicPr>
          <p:nvPr/>
        </p:nvPicPr>
        <p:blipFill>
          <a:blip r:embed="rId4"/>
          <a:stretch>
            <a:fillRect/>
          </a:stretch>
        </p:blipFill>
        <p:spPr>
          <a:xfrm>
            <a:off x="6844987" y="881139"/>
            <a:ext cx="1401905" cy="1024469"/>
          </a:xfrm>
          <a:prstGeom prst="rect">
            <a:avLst/>
          </a:prstGeom>
        </p:spPr>
      </p:pic>
      <p:pic>
        <p:nvPicPr>
          <p:cNvPr id="9" name="Picture 8">
            <a:extLst>
              <a:ext uri="{FF2B5EF4-FFF2-40B4-BE49-F238E27FC236}">
                <a16:creationId xmlns:a16="http://schemas.microsoft.com/office/drawing/2014/main" id="{192D69A0-1272-1E43-92C1-E75C4C5D5E7E}"/>
              </a:ext>
            </a:extLst>
          </p:cNvPr>
          <p:cNvPicPr>
            <a:picLocks noChangeAspect="1"/>
          </p:cNvPicPr>
          <p:nvPr/>
        </p:nvPicPr>
        <p:blipFill>
          <a:blip r:embed="rId5"/>
          <a:stretch>
            <a:fillRect/>
          </a:stretch>
        </p:blipFill>
        <p:spPr>
          <a:xfrm rot="495853">
            <a:off x="9405938" y="948033"/>
            <a:ext cx="2264969" cy="1111705"/>
          </a:xfrm>
          <a:prstGeom prst="rect">
            <a:avLst/>
          </a:prstGeom>
        </p:spPr>
      </p:pic>
    </p:spTree>
    <p:extLst>
      <p:ext uri="{BB962C8B-B14F-4D97-AF65-F5344CB8AC3E}">
        <p14:creationId xmlns:p14="http://schemas.microsoft.com/office/powerpoint/2010/main" val="1984149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20006</TotalTime>
  <Words>1062</Words>
  <Application>Microsoft Macintosh PowerPoint</Application>
  <PresentationFormat>Widescreen</PresentationFormat>
  <Paragraphs>101</Paragraphs>
  <Slides>30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Calibri</vt:lpstr>
      <vt:lpstr>Calibri Light</vt:lpstr>
      <vt:lpstr>proxima_nova_bold</vt:lpstr>
      <vt:lpstr>proxima_nova_rgregular</vt:lpstr>
      <vt:lpstr>Retrospect</vt:lpstr>
      <vt:lpstr>PowerPoint Presentation</vt:lpstr>
      <vt:lpstr>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62</cp:revision>
  <dcterms:created xsi:type="dcterms:W3CDTF">2015-12-16T03:40:36Z</dcterms:created>
  <dcterms:modified xsi:type="dcterms:W3CDTF">2025-05-11T12:26:21Z</dcterms:modified>
</cp:coreProperties>
</file>